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6" r:id="rId4"/>
    <p:sldId id="270" r:id="rId5"/>
    <p:sldId id="277" r:id="rId6"/>
    <p:sldId id="271" r:id="rId7"/>
    <p:sldId id="272" r:id="rId8"/>
    <p:sldId id="273" r:id="rId9"/>
    <p:sldId id="274" r:id="rId10"/>
    <p:sldId id="275" r:id="rId11"/>
    <p:sldId id="278" r:id="rId12"/>
    <p:sldId id="282" r:id="rId13"/>
    <p:sldId id="283" r:id="rId14"/>
    <p:sldId id="285" r:id="rId15"/>
    <p:sldId id="286" r:id="rId16"/>
    <p:sldId id="287" r:id="rId17"/>
    <p:sldId id="289" r:id="rId18"/>
    <p:sldId id="290" r:id="rId19"/>
    <p:sldId id="291" r:id="rId20"/>
    <p:sldId id="292" r:id="rId21"/>
    <p:sldId id="293" r:id="rId22"/>
    <p:sldId id="294" r:id="rId23"/>
    <p:sldId id="295" r:id="rId24"/>
    <p:sldId id="296" r:id="rId25"/>
    <p:sldId id="29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6" autoAdjust="0"/>
    <p:restoredTop sz="94660"/>
  </p:normalViewPr>
  <p:slideViewPr>
    <p:cSldViewPr snapToGrid="0">
      <p:cViewPr varScale="1">
        <p:scale>
          <a:sx n="72" d="100"/>
          <a:sy n="72" d="100"/>
        </p:scale>
        <p:origin x="68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D5DA-F524-477E-85F3-9F78C1A773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00DAB1F-62A4-4975-8A16-6FF22973CE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A98E2408-4977-413C-98A1-88AB910BF1B1}"/>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5" name="Footer Placeholder 4">
            <a:extLst>
              <a:ext uri="{FF2B5EF4-FFF2-40B4-BE49-F238E27FC236}">
                <a16:creationId xmlns:a16="http://schemas.microsoft.com/office/drawing/2014/main" id="{B8628C55-4DCD-4132-9676-D92E9648D95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56005BC-9BF8-45C3-B19C-FC4C8646A024}"/>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3523952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9DCF-75DD-4C69-AF76-46BFFE658BD9}"/>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FFA642C4-CACA-445F-920E-4A9C64F0AA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5E6B1BD-F449-40D1-9490-9087466A336E}"/>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5" name="Footer Placeholder 4">
            <a:extLst>
              <a:ext uri="{FF2B5EF4-FFF2-40B4-BE49-F238E27FC236}">
                <a16:creationId xmlns:a16="http://schemas.microsoft.com/office/drawing/2014/main" id="{C87E0277-D8F2-4B22-ADBD-03F57064EE3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14BDE27-A5ED-470F-A5C6-F0B6A2FBD517}"/>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200579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4CE767-5EB4-4680-A206-7CFE2C887E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F1FF9BE-5D41-4D18-A021-8240F0A1E4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58F7155-1F36-4E25-8CB1-BE50A1DEEE94}"/>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5" name="Footer Placeholder 4">
            <a:extLst>
              <a:ext uri="{FF2B5EF4-FFF2-40B4-BE49-F238E27FC236}">
                <a16:creationId xmlns:a16="http://schemas.microsoft.com/office/drawing/2014/main" id="{827BB178-9342-40F9-B681-4C1CFCB6211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76D5DE4-B19E-48A4-ADEE-8564B4B44E7E}"/>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1436628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E8E71-D394-4214-96FA-635888C55518}"/>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14AB0B42-11DD-4F7F-97F7-2C1CDE603A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819007F-B877-478D-8944-A08F55ADFD1A}"/>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5" name="Footer Placeholder 4">
            <a:extLst>
              <a:ext uri="{FF2B5EF4-FFF2-40B4-BE49-F238E27FC236}">
                <a16:creationId xmlns:a16="http://schemas.microsoft.com/office/drawing/2014/main" id="{17FCF0EA-BFF9-499D-85D4-0F0C43E7F06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21049EF-1707-41D7-BFB9-B92488BD458A}"/>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168428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2735C-E3A5-4607-95B4-6647A6B5E7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C179DEE7-C341-4F0E-A9E4-7C3960CBBE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87BF59F-8B63-4FB5-AC46-DAF201C02068}"/>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5" name="Footer Placeholder 4">
            <a:extLst>
              <a:ext uri="{FF2B5EF4-FFF2-40B4-BE49-F238E27FC236}">
                <a16:creationId xmlns:a16="http://schemas.microsoft.com/office/drawing/2014/main" id="{01B6C03E-F85B-4A3F-8C93-967D3461820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68D4C2D-68DD-48C3-AA85-07D2DF8AD369}"/>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3098849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CD6B-9342-460E-8411-29E02354765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E160563-493F-4D43-8AEA-EEB685AD38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4437BE3F-C91D-4FFA-864A-590290120D4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BAEAD683-1E62-430F-89A6-194FE599ABBA}"/>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6" name="Footer Placeholder 5">
            <a:extLst>
              <a:ext uri="{FF2B5EF4-FFF2-40B4-BE49-F238E27FC236}">
                <a16:creationId xmlns:a16="http://schemas.microsoft.com/office/drawing/2014/main" id="{6CCFCF18-D7BF-4E5D-B074-333E8E1F5E1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DDAC72DB-533B-499F-83E2-ED8E59C25E7A}"/>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384610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295E-0811-4E0F-A26D-136D3E01CACB}"/>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9C257237-D459-4850-8E06-995E801DA2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B1C096-1585-4B91-8353-93B7437D3EC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BEF951C8-1AFF-4C5F-B9D5-FEBB136A3E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C8C9F14-AD27-4D27-92C2-0894C7AB9CF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6C7A5791-8FE8-4FD5-A3C6-E529067F5AB4}"/>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8" name="Footer Placeholder 7">
            <a:extLst>
              <a:ext uri="{FF2B5EF4-FFF2-40B4-BE49-F238E27FC236}">
                <a16:creationId xmlns:a16="http://schemas.microsoft.com/office/drawing/2014/main" id="{40543C4F-7079-428E-B3CB-023357E33ABF}"/>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0C41799D-205B-4F60-B459-9EBEC7A39E0A}"/>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157063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2417-10B2-427E-A135-1B0BE4D505EA}"/>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BE0CBE07-733A-4BE4-B8F0-4E496415E203}"/>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4" name="Footer Placeholder 3">
            <a:extLst>
              <a:ext uri="{FF2B5EF4-FFF2-40B4-BE49-F238E27FC236}">
                <a16:creationId xmlns:a16="http://schemas.microsoft.com/office/drawing/2014/main" id="{BDFCEF79-DBA2-4F43-9210-F74E39C25023}"/>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68392A3C-D860-43BE-B2C7-D5D7044A8D8F}"/>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3530902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09EC82-D6A8-42A6-8470-C5AD7B880960}"/>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3" name="Footer Placeholder 2">
            <a:extLst>
              <a:ext uri="{FF2B5EF4-FFF2-40B4-BE49-F238E27FC236}">
                <a16:creationId xmlns:a16="http://schemas.microsoft.com/office/drawing/2014/main" id="{6AFC2E7D-D8D2-45C9-9221-C294CEEBC6EF}"/>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FD092BD-DEDF-499E-AA37-28958A6AB437}"/>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85544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8AB9-4A2A-4BE0-91CC-1C1E55DE00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6646AFC6-6E1D-4BF8-9B76-B94303BC50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14B339DB-6C51-4124-A2D8-E42DB2DCF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0291CD-6981-44F2-A17F-541B42D98B44}"/>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6" name="Footer Placeholder 5">
            <a:extLst>
              <a:ext uri="{FF2B5EF4-FFF2-40B4-BE49-F238E27FC236}">
                <a16:creationId xmlns:a16="http://schemas.microsoft.com/office/drawing/2014/main" id="{3700147F-9325-4DB5-AC5B-75CC60A5F58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82CA4E4-2DD5-42C8-B946-A23D3FEEB886}"/>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3833943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47C1E-6B05-467B-B271-190841449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91D487B8-5ADF-4AC0-BFFE-80AA515974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BFDCB459-8CAF-47A2-9844-0727337AD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44058D-B8AE-4CAF-9C5D-4BA98A08C14B}"/>
              </a:ext>
            </a:extLst>
          </p:cNvPr>
          <p:cNvSpPr>
            <a:spLocks noGrp="1"/>
          </p:cNvSpPr>
          <p:nvPr>
            <p:ph type="dt" sz="half" idx="10"/>
          </p:nvPr>
        </p:nvSpPr>
        <p:spPr/>
        <p:txBody>
          <a:bodyPr/>
          <a:lstStyle/>
          <a:p>
            <a:fld id="{E626D636-DA55-47AE-BB94-0F6FCF759DA1}" type="datetimeFigureOut">
              <a:rPr lang="en-PH" smtClean="0"/>
              <a:t>07/09/2018</a:t>
            </a:fld>
            <a:endParaRPr lang="en-PH"/>
          </a:p>
        </p:txBody>
      </p:sp>
      <p:sp>
        <p:nvSpPr>
          <p:cNvPr id="6" name="Footer Placeholder 5">
            <a:extLst>
              <a:ext uri="{FF2B5EF4-FFF2-40B4-BE49-F238E27FC236}">
                <a16:creationId xmlns:a16="http://schemas.microsoft.com/office/drawing/2014/main" id="{D881415D-6C88-4B54-8EF5-DD8D68D0FAFF}"/>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8F86587-C094-4729-9AB7-8E7A0A1B63C4}"/>
              </a:ext>
            </a:extLst>
          </p:cNvPr>
          <p:cNvSpPr>
            <a:spLocks noGrp="1"/>
          </p:cNvSpPr>
          <p:nvPr>
            <p:ph type="sldNum" sz="quarter" idx="12"/>
          </p:nvPr>
        </p:nvSpPr>
        <p:spPr/>
        <p:txBody>
          <a:bodyPr/>
          <a:lstStyle/>
          <a:p>
            <a:fld id="{8612EB3A-612D-44F3-A3A4-42DA476F245D}" type="slidenum">
              <a:rPr lang="en-PH" smtClean="0"/>
              <a:t>‹#›</a:t>
            </a:fld>
            <a:endParaRPr lang="en-PH"/>
          </a:p>
        </p:txBody>
      </p:sp>
    </p:spTree>
    <p:extLst>
      <p:ext uri="{BB962C8B-B14F-4D97-AF65-F5344CB8AC3E}">
        <p14:creationId xmlns:p14="http://schemas.microsoft.com/office/powerpoint/2010/main" val="745316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991637-700F-4308-A41B-EB0AEAD285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D2332DE2-4CA6-4BD1-B8C5-FF37EB861E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1103B9E-9C11-4959-BBFE-F1B1F26593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6D636-DA55-47AE-BB94-0F6FCF759DA1}" type="datetimeFigureOut">
              <a:rPr lang="en-PH" smtClean="0"/>
              <a:t>07/09/2018</a:t>
            </a:fld>
            <a:endParaRPr lang="en-PH"/>
          </a:p>
        </p:txBody>
      </p:sp>
      <p:sp>
        <p:nvSpPr>
          <p:cNvPr id="5" name="Footer Placeholder 4">
            <a:extLst>
              <a:ext uri="{FF2B5EF4-FFF2-40B4-BE49-F238E27FC236}">
                <a16:creationId xmlns:a16="http://schemas.microsoft.com/office/drawing/2014/main" id="{E9904BA6-7A11-4763-A3D7-252CDCEBD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A6CC6A1B-7DC7-42D7-A59C-2768AEB4A4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2EB3A-612D-44F3-A3A4-42DA476F245D}" type="slidenum">
              <a:rPr lang="en-PH" smtClean="0"/>
              <a:t>‹#›</a:t>
            </a:fld>
            <a:endParaRPr lang="en-PH"/>
          </a:p>
        </p:txBody>
      </p:sp>
    </p:spTree>
    <p:extLst>
      <p:ext uri="{BB962C8B-B14F-4D97-AF65-F5344CB8AC3E}">
        <p14:creationId xmlns:p14="http://schemas.microsoft.com/office/powerpoint/2010/main" val="1953293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ncor.com/blog/warehousing-and-logistics-2/" TargetMode="External"/><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6468-FC1A-4C27-90C5-CB4D56D27B64}"/>
              </a:ext>
            </a:extLst>
          </p:cNvPr>
          <p:cNvSpPr>
            <a:spLocks noGrp="1"/>
          </p:cNvSpPr>
          <p:nvPr>
            <p:ph type="ctrTitle"/>
          </p:nvPr>
        </p:nvSpPr>
        <p:spPr>
          <a:xfrm>
            <a:off x="0" y="-400210"/>
            <a:ext cx="12192000" cy="2387600"/>
          </a:xfrm>
        </p:spPr>
        <p:txBody>
          <a:bodyPr>
            <a:normAutofit/>
          </a:bodyPr>
          <a:lstStyle/>
          <a:p>
            <a:r>
              <a:rPr lang="en-US" sz="8800" b="1" dirty="0">
                <a:ln w="57150">
                  <a:solidFill>
                    <a:srgbClr val="0070C0"/>
                  </a:solidFill>
                </a:ln>
                <a:solidFill>
                  <a:schemeClr val="bg1"/>
                </a:solidFill>
              </a:rPr>
              <a:t>WAREHOUSE OPERATIONS</a:t>
            </a:r>
            <a:endParaRPr lang="en-PH" sz="8800" b="1" dirty="0">
              <a:ln w="57150">
                <a:solidFill>
                  <a:srgbClr val="0070C0"/>
                </a:solidFill>
              </a:ln>
              <a:solidFill>
                <a:schemeClr val="bg1"/>
              </a:solidFill>
            </a:endParaRPr>
          </a:p>
        </p:txBody>
      </p:sp>
      <p:sp>
        <p:nvSpPr>
          <p:cNvPr id="8" name="TextBox 7">
            <a:extLst>
              <a:ext uri="{FF2B5EF4-FFF2-40B4-BE49-F238E27FC236}">
                <a16:creationId xmlns:a16="http://schemas.microsoft.com/office/drawing/2014/main" id="{4B5F60B1-027F-4A03-BDC0-99A59B39D844}"/>
              </a:ext>
            </a:extLst>
          </p:cNvPr>
          <p:cNvSpPr txBox="1"/>
          <p:nvPr/>
        </p:nvSpPr>
        <p:spPr>
          <a:xfrm>
            <a:off x="8145906" y="1981051"/>
            <a:ext cx="2572884" cy="369332"/>
          </a:xfrm>
          <a:prstGeom prst="rect">
            <a:avLst/>
          </a:prstGeom>
          <a:solidFill>
            <a:schemeClr val="accent5">
              <a:lumMod val="60000"/>
              <a:lumOff val="40000"/>
            </a:schemeClr>
          </a:solidFill>
          <a:ln>
            <a:solidFill>
              <a:schemeClr val="accent1">
                <a:lumMod val="50000"/>
              </a:schemeClr>
            </a:solidFill>
          </a:ln>
        </p:spPr>
        <p:txBody>
          <a:bodyPr wrap="none" rtlCol="0">
            <a:spAutoFit/>
          </a:bodyPr>
          <a:lstStyle/>
          <a:p>
            <a:r>
              <a:rPr lang="en-US" b="1" dirty="0"/>
              <a:t>By MAEVERICK MATIBAG</a:t>
            </a:r>
            <a:endParaRPr lang="en-PH" b="1" dirty="0"/>
          </a:p>
        </p:txBody>
      </p:sp>
    </p:spTree>
    <p:extLst>
      <p:ext uri="{BB962C8B-B14F-4D97-AF65-F5344CB8AC3E}">
        <p14:creationId xmlns:p14="http://schemas.microsoft.com/office/powerpoint/2010/main" val="1327712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Image result for WAREHOUSE packing CARTOON">
            <a:extLst>
              <a:ext uri="{FF2B5EF4-FFF2-40B4-BE49-F238E27FC236}">
                <a16:creationId xmlns:a16="http://schemas.microsoft.com/office/drawing/2014/main" id="{F8477819-00BB-4FFA-907C-2D59499EF1A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8736" r="23462" b="2"/>
          <a:stretch/>
        </p:blipFill>
        <p:spPr bwMode="auto">
          <a:xfrm>
            <a:off x="70597" y="912660"/>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5D656D2-2A78-4574-9F63-3FF51C1B5C2E}"/>
              </a:ext>
            </a:extLst>
          </p:cNvPr>
          <p:cNvSpPr>
            <a:spLocks noGrp="1"/>
          </p:cNvSpPr>
          <p:nvPr>
            <p:ph idx="1"/>
          </p:nvPr>
        </p:nvSpPr>
        <p:spPr>
          <a:xfrm>
            <a:off x="6090574" y="2421682"/>
            <a:ext cx="6101426" cy="3639289"/>
          </a:xfrm>
        </p:spPr>
        <p:txBody>
          <a:bodyPr anchor="ctr">
            <a:normAutofit/>
          </a:bodyPr>
          <a:lstStyle/>
          <a:p>
            <a:pPr marL="0" indent="0">
              <a:buNone/>
            </a:pPr>
            <a:r>
              <a:rPr lang="en-US" sz="3600" b="1" dirty="0">
                <a:solidFill>
                  <a:srgbClr val="000000"/>
                </a:solidFill>
              </a:rPr>
              <a:t>PACKING</a:t>
            </a:r>
          </a:p>
          <a:p>
            <a:pPr>
              <a:buFont typeface="Wingdings" panose="05000000000000000000" pitchFamily="2" charset="2"/>
              <a:buChar char="Ø"/>
            </a:pPr>
            <a:r>
              <a:rPr lang="en-US" sz="3600" b="1" dirty="0">
                <a:solidFill>
                  <a:srgbClr val="000000"/>
                </a:solidFill>
              </a:rPr>
              <a:t> </a:t>
            </a:r>
            <a:r>
              <a:rPr lang="en-US" sz="3600" dirty="0">
                <a:solidFill>
                  <a:srgbClr val="000000"/>
                </a:solidFill>
              </a:rPr>
              <a:t>minimize damage that can occur after an item has left the production line</a:t>
            </a:r>
            <a:endParaRPr lang="en-US" sz="3600" b="1" dirty="0">
              <a:solidFill>
                <a:srgbClr val="000000"/>
              </a:solidFill>
            </a:endParaRPr>
          </a:p>
        </p:txBody>
      </p:sp>
      <p:sp>
        <p:nvSpPr>
          <p:cNvPr id="14" name="Title 1">
            <a:extLst>
              <a:ext uri="{FF2B5EF4-FFF2-40B4-BE49-F238E27FC236}">
                <a16:creationId xmlns:a16="http://schemas.microsoft.com/office/drawing/2014/main" id="{BAEAC184-3098-41B6-9182-77CF5BD429E7}"/>
              </a:ext>
            </a:extLst>
          </p:cNvPr>
          <p:cNvSpPr txBox="1">
            <a:spLocks/>
          </p:cNvSpPr>
          <p:nvPr/>
        </p:nvSpPr>
        <p:spPr>
          <a:xfrm>
            <a:off x="5589287" y="445310"/>
            <a:ext cx="6602714" cy="1976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rgbClr val="0070C0"/>
                  </a:solidFill>
                </a:ln>
                <a:solidFill>
                  <a:srgbClr val="000000"/>
                </a:solidFill>
              </a:rPr>
              <a:t>OUTBOUND ACTIVITIES</a:t>
            </a:r>
            <a:endParaRPr lang="en-PH" sz="5400" b="1" dirty="0">
              <a:ln>
                <a:solidFill>
                  <a:srgbClr val="0070C0"/>
                </a:solidFill>
              </a:ln>
              <a:solidFill>
                <a:srgbClr val="000000"/>
              </a:solidFill>
            </a:endParaRPr>
          </a:p>
        </p:txBody>
      </p:sp>
    </p:spTree>
    <p:extLst>
      <p:ext uri="{BB962C8B-B14F-4D97-AF65-F5344CB8AC3E}">
        <p14:creationId xmlns:p14="http://schemas.microsoft.com/office/powerpoint/2010/main" val="3231664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B2EC499-CD4B-4A47-BB20-47A4B5B03677}"/>
              </a:ext>
            </a:extLst>
          </p:cNvPr>
          <p:cNvPicPr>
            <a:picLocks noChangeAspect="1"/>
          </p:cNvPicPr>
          <p:nvPr/>
        </p:nvPicPr>
        <p:blipFill rotWithShape="1">
          <a:blip r:embed="rId3">
            <a:alphaModFix/>
            <a:extLst/>
          </a:blip>
          <a:srcRect l="16684" r="1149" b="-1"/>
          <a:stretch/>
        </p:blipFill>
        <p:spPr>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
        <p:nvSpPr>
          <p:cNvPr id="3" name="Content Placeholder 2">
            <a:extLst>
              <a:ext uri="{FF2B5EF4-FFF2-40B4-BE49-F238E27FC236}">
                <a16:creationId xmlns:a16="http://schemas.microsoft.com/office/drawing/2014/main" id="{85D656D2-2A78-4574-9F63-3FF51C1B5C2E}"/>
              </a:ext>
            </a:extLst>
          </p:cNvPr>
          <p:cNvSpPr>
            <a:spLocks noGrp="1"/>
          </p:cNvSpPr>
          <p:nvPr>
            <p:ph idx="1"/>
          </p:nvPr>
        </p:nvSpPr>
        <p:spPr>
          <a:xfrm>
            <a:off x="5839941" y="2421682"/>
            <a:ext cx="6101406" cy="3639289"/>
          </a:xfrm>
        </p:spPr>
        <p:txBody>
          <a:bodyPr anchor="ctr">
            <a:normAutofit/>
          </a:bodyPr>
          <a:lstStyle/>
          <a:p>
            <a:pPr marL="0" indent="0">
              <a:buNone/>
            </a:pPr>
            <a:r>
              <a:rPr lang="en-US" sz="4000" b="1" dirty="0">
                <a:solidFill>
                  <a:srgbClr val="000000"/>
                </a:solidFill>
              </a:rPr>
              <a:t>SHIPPING</a:t>
            </a:r>
          </a:p>
          <a:p>
            <a:pPr>
              <a:buFont typeface="Wingdings" panose="05000000000000000000" pitchFamily="2" charset="2"/>
              <a:buChar char="Ø"/>
            </a:pPr>
            <a:r>
              <a:rPr lang="en-US" sz="4000" b="1" dirty="0">
                <a:solidFill>
                  <a:srgbClr val="000000"/>
                </a:solidFill>
              </a:rPr>
              <a:t> </a:t>
            </a:r>
            <a:r>
              <a:rPr lang="en-US" sz="4000" dirty="0">
                <a:solidFill>
                  <a:srgbClr val="000000"/>
                </a:solidFill>
              </a:rPr>
              <a:t>confirmation →</a:t>
            </a:r>
            <a:r>
              <a:rPr lang="en-PH" sz="4000" b="1" dirty="0">
                <a:solidFill>
                  <a:srgbClr val="000000"/>
                </a:solidFill>
              </a:rPr>
              <a:t> </a:t>
            </a:r>
            <a:r>
              <a:rPr lang="en-PH" sz="4000" dirty="0">
                <a:solidFill>
                  <a:srgbClr val="000000"/>
                </a:solidFill>
              </a:rPr>
              <a:t>invoicing </a:t>
            </a:r>
            <a:r>
              <a:rPr lang="en-US" sz="4000" dirty="0">
                <a:solidFill>
                  <a:srgbClr val="000000"/>
                </a:solidFill>
              </a:rPr>
              <a:t>→ stealing → </a:t>
            </a:r>
            <a:r>
              <a:rPr lang="en-US" sz="4000" dirty="0" err="1">
                <a:solidFill>
                  <a:srgbClr val="000000"/>
                </a:solidFill>
              </a:rPr>
              <a:t>stagging</a:t>
            </a:r>
            <a:r>
              <a:rPr lang="en-US" sz="4000" dirty="0">
                <a:solidFill>
                  <a:srgbClr val="000000"/>
                </a:solidFill>
              </a:rPr>
              <a:t> → loading</a:t>
            </a:r>
          </a:p>
        </p:txBody>
      </p:sp>
      <p:sp>
        <p:nvSpPr>
          <p:cNvPr id="15" name="Title 1">
            <a:extLst>
              <a:ext uri="{FF2B5EF4-FFF2-40B4-BE49-F238E27FC236}">
                <a16:creationId xmlns:a16="http://schemas.microsoft.com/office/drawing/2014/main" id="{E642CC1A-E045-4A4D-B065-5832F30D6A0D}"/>
              </a:ext>
            </a:extLst>
          </p:cNvPr>
          <p:cNvSpPr txBox="1">
            <a:spLocks/>
          </p:cNvSpPr>
          <p:nvPr/>
        </p:nvSpPr>
        <p:spPr>
          <a:xfrm>
            <a:off x="5589287" y="445310"/>
            <a:ext cx="6602714" cy="1976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rgbClr val="0070C0"/>
                  </a:solidFill>
                </a:ln>
                <a:solidFill>
                  <a:srgbClr val="000000"/>
                </a:solidFill>
              </a:rPr>
              <a:t>OUTBOUND ACTIVITIES</a:t>
            </a:r>
            <a:endParaRPr lang="en-PH" sz="5400" b="1" dirty="0">
              <a:ln>
                <a:solidFill>
                  <a:srgbClr val="0070C0"/>
                </a:solidFill>
              </a:ln>
              <a:solidFill>
                <a:srgbClr val="000000"/>
              </a:solidFill>
            </a:endParaRPr>
          </a:p>
        </p:txBody>
      </p:sp>
    </p:spTree>
    <p:extLst>
      <p:ext uri="{BB962C8B-B14F-4D97-AF65-F5344CB8AC3E}">
        <p14:creationId xmlns:p14="http://schemas.microsoft.com/office/powerpoint/2010/main" val="11402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E6AF5-AEDF-48DA-9A1D-9AEDE2771C8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dirty="0">
                <a:solidFill>
                  <a:schemeClr val="tx1"/>
                </a:solidFill>
                <a:latin typeface="+mj-lt"/>
                <a:ea typeface="+mj-ea"/>
                <a:cs typeface="+mj-cs"/>
              </a:rPr>
              <a:t>ARRANGING YOUR WAREHOUSE</a:t>
            </a:r>
            <a:endParaRPr lang="en-US" sz="5800" kern="1200" dirty="0">
              <a:solidFill>
                <a:schemeClr val="tx1"/>
              </a:solidFill>
              <a:latin typeface="+mj-lt"/>
              <a:ea typeface="+mj-ea"/>
              <a:cs typeface="+mj-cs"/>
            </a:endParaRP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46464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C62BD-9F6A-4DE4-AFD5-45E4AA2E340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1. General warehouse layout</a:t>
            </a:r>
          </a:p>
        </p:txBody>
      </p:sp>
      <p:sp>
        <p:nvSpPr>
          <p:cNvPr id="3" name="Content Placeholder 2">
            <a:extLst>
              <a:ext uri="{FF2B5EF4-FFF2-40B4-BE49-F238E27FC236}">
                <a16:creationId xmlns:a16="http://schemas.microsoft.com/office/drawing/2014/main" id="{D50E3BF6-4B94-4178-92B2-EF97B21A329A}"/>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b="1" kern="1200" dirty="0">
                <a:solidFill>
                  <a:srgbClr val="FFFFFF"/>
                </a:solidFill>
                <a:latin typeface="+mn-lt"/>
                <a:ea typeface="+mn-ea"/>
                <a:cs typeface="+mn-cs"/>
              </a:rPr>
              <a:t>ARRANGING YOUR WAREHOUSE</a:t>
            </a:r>
            <a:endParaRPr lang="en-US" sz="2000" kern="1200" dirty="0">
              <a:solidFill>
                <a:srgbClr val="FFFFFF"/>
              </a:solidFill>
              <a:latin typeface="+mn-lt"/>
              <a:ea typeface="+mn-ea"/>
              <a:cs typeface="+mn-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F191C60-3392-4FBA-B878-4B64D9891D34}"/>
              </a:ext>
            </a:extLst>
          </p:cNvPr>
          <p:cNvPicPr>
            <a:picLocks noChangeAspect="1"/>
          </p:cNvPicPr>
          <p:nvPr/>
        </p:nvPicPr>
        <p:blipFill>
          <a:blip r:embed="rId2"/>
          <a:stretch>
            <a:fillRect/>
          </a:stretch>
        </p:blipFill>
        <p:spPr>
          <a:xfrm>
            <a:off x="5153822" y="1002082"/>
            <a:ext cx="6553545" cy="4861777"/>
          </a:xfrm>
          <a:prstGeom prst="rect">
            <a:avLst/>
          </a:prstGeom>
        </p:spPr>
      </p:pic>
    </p:spTree>
    <p:extLst>
      <p:ext uri="{BB962C8B-B14F-4D97-AF65-F5344CB8AC3E}">
        <p14:creationId xmlns:p14="http://schemas.microsoft.com/office/powerpoint/2010/main" val="3453733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C62BD-9F6A-4DE4-AFD5-45E4AA2E340B}"/>
              </a:ext>
            </a:extLst>
          </p:cNvPr>
          <p:cNvSpPr>
            <a:spLocks noGrp="1"/>
          </p:cNvSpPr>
          <p:nvPr>
            <p:ph type="title"/>
          </p:nvPr>
        </p:nvSpPr>
        <p:spPr>
          <a:xfrm>
            <a:off x="674237" y="1002082"/>
            <a:ext cx="3657600" cy="2887579"/>
          </a:xfrm>
        </p:spPr>
        <p:txBody>
          <a:bodyPr vert="horz" lIns="91440" tIns="45720" rIns="91440" bIns="45720" rtlCol="0" anchor="b">
            <a:normAutofit/>
          </a:bodyPr>
          <a:lstStyle/>
          <a:p>
            <a:pPr algn="ctr"/>
            <a:r>
              <a:rPr lang="en-PH" sz="4800" dirty="0">
                <a:solidFill>
                  <a:schemeClr val="bg1"/>
                </a:solidFill>
              </a:rPr>
              <a:t>2. </a:t>
            </a:r>
            <a:r>
              <a:rPr lang="en-US" sz="4800" dirty="0">
                <a:solidFill>
                  <a:schemeClr val="bg1"/>
                </a:solidFill>
                <a:latin typeface="jaf-facitweb"/>
              </a:rPr>
              <a:t>Labelling areas of your warehouse</a:t>
            </a:r>
            <a:endParaRPr lang="en-US" sz="4800" kern="1200" dirty="0">
              <a:solidFill>
                <a:schemeClr val="bg1"/>
              </a:solidFill>
            </a:endParaRPr>
          </a:p>
        </p:txBody>
      </p:sp>
      <p:sp>
        <p:nvSpPr>
          <p:cNvPr id="3" name="Content Placeholder 2">
            <a:extLst>
              <a:ext uri="{FF2B5EF4-FFF2-40B4-BE49-F238E27FC236}">
                <a16:creationId xmlns:a16="http://schemas.microsoft.com/office/drawing/2014/main" id="{D50E3BF6-4B94-4178-92B2-EF97B21A329A}"/>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b="1" kern="1200" dirty="0">
                <a:solidFill>
                  <a:srgbClr val="FFFFFF"/>
                </a:solidFill>
                <a:latin typeface="+mn-lt"/>
                <a:ea typeface="+mn-ea"/>
                <a:cs typeface="+mn-cs"/>
              </a:rPr>
              <a:t>ARRANGING YOUR WAREHOUSE</a:t>
            </a:r>
            <a:endParaRPr lang="en-US" sz="2000" kern="1200" dirty="0">
              <a:solidFill>
                <a:srgbClr val="FFFFFF"/>
              </a:solidFill>
              <a:latin typeface="+mn-lt"/>
              <a:ea typeface="+mn-ea"/>
              <a:cs typeface="+mn-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4" descr="Complex labelling when demand calls for a more enterprise level solution">
            <a:extLst>
              <a:ext uri="{FF2B5EF4-FFF2-40B4-BE49-F238E27FC236}">
                <a16:creationId xmlns:a16="http://schemas.microsoft.com/office/drawing/2014/main" id="{0578BB41-0674-493D-9B87-DBE8DB239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704" y="2220248"/>
            <a:ext cx="7169039" cy="2296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406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C62BD-9F6A-4DE4-AFD5-45E4AA2E340B}"/>
              </a:ext>
            </a:extLst>
          </p:cNvPr>
          <p:cNvSpPr>
            <a:spLocks noGrp="1"/>
          </p:cNvSpPr>
          <p:nvPr>
            <p:ph type="title"/>
          </p:nvPr>
        </p:nvSpPr>
        <p:spPr>
          <a:xfrm>
            <a:off x="674237" y="1002082"/>
            <a:ext cx="3657600" cy="2887579"/>
          </a:xfrm>
        </p:spPr>
        <p:txBody>
          <a:bodyPr vert="horz" lIns="91440" tIns="45720" rIns="91440" bIns="45720" rtlCol="0" anchor="b">
            <a:normAutofit fontScale="90000"/>
          </a:bodyPr>
          <a:lstStyle/>
          <a:p>
            <a:pPr algn="ctr"/>
            <a:r>
              <a:rPr lang="en-PH" sz="4800" dirty="0">
                <a:solidFill>
                  <a:schemeClr val="bg1"/>
                </a:solidFill>
              </a:rPr>
              <a:t>3. </a:t>
            </a:r>
            <a:r>
              <a:rPr lang="en-US" sz="4800" dirty="0">
                <a:solidFill>
                  <a:schemeClr val="bg1"/>
                </a:solidFill>
                <a:latin typeface="jaf-facitweb"/>
              </a:rPr>
              <a:t>How to arrange inventory in the warehouse</a:t>
            </a:r>
            <a:endParaRPr lang="en-US" sz="4800" kern="1200" dirty="0">
              <a:solidFill>
                <a:schemeClr val="bg1"/>
              </a:solidFill>
            </a:endParaRPr>
          </a:p>
        </p:txBody>
      </p:sp>
      <p:sp>
        <p:nvSpPr>
          <p:cNvPr id="3" name="Content Placeholder 2">
            <a:extLst>
              <a:ext uri="{FF2B5EF4-FFF2-40B4-BE49-F238E27FC236}">
                <a16:creationId xmlns:a16="http://schemas.microsoft.com/office/drawing/2014/main" id="{D50E3BF6-4B94-4178-92B2-EF97B21A329A}"/>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b="1" kern="1200" dirty="0">
                <a:solidFill>
                  <a:srgbClr val="FFFFFF"/>
                </a:solidFill>
                <a:latin typeface="+mn-lt"/>
                <a:ea typeface="+mn-ea"/>
                <a:cs typeface="+mn-cs"/>
              </a:rPr>
              <a:t>ARRANGING YOUR WAREHOUSE</a:t>
            </a:r>
            <a:endParaRPr lang="en-US" sz="2000" kern="1200" dirty="0">
              <a:solidFill>
                <a:srgbClr val="FFFFFF"/>
              </a:solidFill>
              <a:latin typeface="+mn-lt"/>
              <a:ea typeface="+mn-ea"/>
              <a:cs typeface="+mn-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6" descr="Using ABC Analysis for warehouse management solutions allows you to arrange stock by demand">
            <a:extLst>
              <a:ext uri="{FF2B5EF4-FFF2-40B4-BE49-F238E27FC236}">
                <a16:creationId xmlns:a16="http://schemas.microsoft.com/office/drawing/2014/main" id="{5602301D-68A8-44C8-B58D-7EE33B9A3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416" y="1939640"/>
            <a:ext cx="7100443" cy="284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757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C62BD-9F6A-4DE4-AFD5-45E4AA2E340B}"/>
              </a:ext>
            </a:extLst>
          </p:cNvPr>
          <p:cNvSpPr>
            <a:spLocks noGrp="1"/>
          </p:cNvSpPr>
          <p:nvPr>
            <p:ph type="title"/>
          </p:nvPr>
        </p:nvSpPr>
        <p:spPr>
          <a:xfrm>
            <a:off x="674237" y="1002082"/>
            <a:ext cx="3657600" cy="2887579"/>
          </a:xfrm>
        </p:spPr>
        <p:txBody>
          <a:bodyPr vert="horz" lIns="91440" tIns="45720" rIns="91440" bIns="45720" rtlCol="0" anchor="b">
            <a:normAutofit/>
          </a:bodyPr>
          <a:lstStyle/>
          <a:p>
            <a:pPr algn="ctr"/>
            <a:r>
              <a:rPr lang="en-PH" sz="4800" dirty="0">
                <a:solidFill>
                  <a:schemeClr val="bg1"/>
                </a:solidFill>
              </a:rPr>
              <a:t>4. </a:t>
            </a:r>
            <a:r>
              <a:rPr lang="en-US" sz="4800" dirty="0">
                <a:solidFill>
                  <a:schemeClr val="bg1"/>
                </a:solidFill>
                <a:latin typeface="jaf-facitweb"/>
              </a:rPr>
              <a:t>Don’t be afraid to rearrange</a:t>
            </a:r>
            <a:r>
              <a:rPr lang="en-PH" sz="4800" dirty="0">
                <a:solidFill>
                  <a:schemeClr val="bg1"/>
                </a:solidFill>
              </a:rPr>
              <a:t> </a:t>
            </a:r>
            <a:endParaRPr lang="en-US" sz="4800" kern="1200" dirty="0">
              <a:solidFill>
                <a:schemeClr val="bg1"/>
              </a:solidFill>
            </a:endParaRPr>
          </a:p>
        </p:txBody>
      </p:sp>
      <p:sp>
        <p:nvSpPr>
          <p:cNvPr id="3" name="Content Placeholder 2">
            <a:extLst>
              <a:ext uri="{FF2B5EF4-FFF2-40B4-BE49-F238E27FC236}">
                <a16:creationId xmlns:a16="http://schemas.microsoft.com/office/drawing/2014/main" id="{D50E3BF6-4B94-4178-92B2-EF97B21A329A}"/>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b="1" kern="1200" dirty="0">
                <a:solidFill>
                  <a:srgbClr val="FFFFFF"/>
                </a:solidFill>
                <a:latin typeface="+mn-lt"/>
                <a:ea typeface="+mn-ea"/>
                <a:cs typeface="+mn-cs"/>
              </a:rPr>
              <a:t>ARRANGING YOUR WAREHOUSE</a:t>
            </a:r>
            <a:endParaRPr lang="en-US" sz="2000" kern="1200" dirty="0">
              <a:solidFill>
                <a:srgbClr val="FFFFFF"/>
              </a:solidFill>
              <a:latin typeface="+mn-lt"/>
              <a:ea typeface="+mn-ea"/>
              <a:cs typeface="+mn-cs"/>
            </a:endParaRP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122" name="Picture 2" descr="Related image">
            <a:extLst>
              <a:ext uri="{FF2B5EF4-FFF2-40B4-BE49-F238E27FC236}">
                <a16:creationId xmlns:a16="http://schemas.microsoft.com/office/drawing/2014/main" id="{B29DCB7F-0229-44B1-84C6-5617A22A5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997" y="501288"/>
            <a:ext cx="7164495" cy="589951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4135611-4C1A-4C2C-A00C-36F97A001309}"/>
              </a:ext>
            </a:extLst>
          </p:cNvPr>
          <p:cNvSpPr/>
          <p:nvPr/>
        </p:nvSpPr>
        <p:spPr>
          <a:xfrm>
            <a:off x="9989127" y="5860473"/>
            <a:ext cx="2043365" cy="38792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PH"/>
          </a:p>
        </p:txBody>
      </p:sp>
    </p:spTree>
    <p:extLst>
      <p:ext uri="{BB962C8B-B14F-4D97-AF65-F5344CB8AC3E}">
        <p14:creationId xmlns:p14="http://schemas.microsoft.com/office/powerpoint/2010/main" val="4039767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0DB7BD9-E753-49C9-9857-AF7D25F2FA3F}"/>
              </a:ext>
            </a:extLst>
          </p:cNvPr>
          <p:cNvSpPr>
            <a:spLocks noGrp="1"/>
          </p:cNvSpPr>
          <p:nvPr>
            <p:ph type="title"/>
          </p:nvPr>
        </p:nvSpPr>
        <p:spPr>
          <a:xfrm>
            <a:off x="4384039" y="365125"/>
            <a:ext cx="7164493" cy="1325563"/>
          </a:xfrm>
        </p:spPr>
        <p:txBody>
          <a:bodyPr>
            <a:normAutofit/>
          </a:bodyPr>
          <a:lstStyle/>
          <a:p>
            <a:pPr algn="ctr"/>
            <a:r>
              <a:rPr lang="en-PH" b="1" dirty="0"/>
              <a:t>TYPES OF WAREHOUSE SPACE</a:t>
            </a:r>
          </a:p>
        </p:txBody>
      </p:sp>
      <p:pic>
        <p:nvPicPr>
          <p:cNvPr id="8194" name="Picture 2" descr="Image result for WAREHOUSE CARTOON">
            <a:extLst>
              <a:ext uri="{FF2B5EF4-FFF2-40B4-BE49-F238E27FC236}">
                <a16:creationId xmlns:a16="http://schemas.microsoft.com/office/drawing/2014/main" id="{A33347AE-8EE3-45D0-9EBE-476A24DAD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 y="2319606"/>
            <a:ext cx="3425957" cy="221830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10F756-45D7-4579-9FBE-F1BB8AAB0A97}"/>
              </a:ext>
            </a:extLst>
          </p:cNvPr>
          <p:cNvSpPr>
            <a:spLocks noGrp="1"/>
          </p:cNvSpPr>
          <p:nvPr>
            <p:ph idx="1"/>
          </p:nvPr>
        </p:nvSpPr>
        <p:spPr>
          <a:xfrm>
            <a:off x="4387515" y="2022601"/>
            <a:ext cx="7161017" cy="4154361"/>
          </a:xfrm>
        </p:spPr>
        <p:txBody>
          <a:bodyPr>
            <a:normAutofit/>
          </a:bodyPr>
          <a:lstStyle/>
          <a:p>
            <a:r>
              <a:rPr lang="en-US" sz="1700" b="1" dirty="0">
                <a:latin typeface="Calibri" panose="020F0502020204030204" pitchFamily="34" charset="0"/>
              </a:rPr>
              <a:t>Commercial: </a:t>
            </a:r>
            <a:r>
              <a:rPr lang="en-US" sz="1700" dirty="0">
                <a:latin typeface="Calibri" panose="020F0502020204030204" pitchFamily="34" charset="0"/>
              </a:rPr>
              <a:t>in rented building used for business.</a:t>
            </a:r>
          </a:p>
          <a:p>
            <a:r>
              <a:rPr lang="en-US" sz="1700" b="1" dirty="0">
                <a:latin typeface="Calibri" panose="020F0502020204030204" pitchFamily="34" charset="0"/>
              </a:rPr>
              <a:t>Government or state: </a:t>
            </a:r>
            <a:r>
              <a:rPr lang="en-US" sz="1700" dirty="0">
                <a:latin typeface="Calibri" panose="020F0502020204030204" pitchFamily="34" charset="0"/>
              </a:rPr>
              <a:t>such as at the ports or harbors. This is common in emergency situations.</a:t>
            </a:r>
          </a:p>
          <a:p>
            <a:r>
              <a:rPr lang="en-US" sz="1700" b="1" dirty="0">
                <a:latin typeface="Calibri" panose="020F0502020204030204" pitchFamily="34" charset="0"/>
              </a:rPr>
              <a:t>Transit: </a:t>
            </a:r>
            <a:r>
              <a:rPr lang="en-US" sz="1700" dirty="0">
                <a:latin typeface="Calibri" panose="020F0502020204030204" pitchFamily="34" charset="0"/>
              </a:rPr>
              <a:t>for temporary storage of goods destined for different locations and need storage for a very short time.</a:t>
            </a:r>
          </a:p>
          <a:p>
            <a:r>
              <a:rPr lang="en-US" sz="1700" b="1" dirty="0">
                <a:latin typeface="Calibri" panose="020F0502020204030204" pitchFamily="34" charset="0"/>
              </a:rPr>
              <a:t>Bonded warehouses: </a:t>
            </a:r>
            <a:r>
              <a:rPr lang="en-US" sz="1700" dirty="0">
                <a:latin typeface="Calibri" panose="020F0502020204030204" pitchFamily="34" charset="0"/>
              </a:rPr>
              <a:t>for storage of goods whose duty is unpaid and especially where the goods are destined to another country. Pre-positioned stock is often held in bonded warehouses so that export is quick and can sometimes be stored for long periods.</a:t>
            </a:r>
          </a:p>
          <a:p>
            <a:r>
              <a:rPr lang="en-US" sz="1700" b="1" dirty="0">
                <a:latin typeface="Calibri" panose="020F0502020204030204" pitchFamily="34" charset="0"/>
              </a:rPr>
              <a:t>Open storage: </a:t>
            </a:r>
            <a:r>
              <a:rPr lang="en-US" sz="1700" dirty="0">
                <a:latin typeface="Calibri" panose="020F0502020204030204" pitchFamily="34" charset="0"/>
              </a:rPr>
              <a:t>not ideal for perishable products but in emergencies, sometimes the only alternative.</a:t>
            </a:r>
          </a:p>
          <a:p>
            <a:r>
              <a:rPr lang="en-US" sz="1700" b="1" dirty="0">
                <a:latin typeface="Calibri" panose="020F0502020204030204" pitchFamily="34" charset="0"/>
              </a:rPr>
              <a:t>Space that is owned and managed by the organization</a:t>
            </a:r>
            <a:r>
              <a:rPr lang="en-US" sz="1700" dirty="0">
                <a:latin typeface="Calibri" panose="020F0502020204030204" pitchFamily="34" charset="0"/>
              </a:rPr>
              <a:t>.</a:t>
            </a:r>
          </a:p>
          <a:p>
            <a:r>
              <a:rPr lang="en-US" sz="1700" b="1" dirty="0">
                <a:latin typeface="Calibri" panose="020F0502020204030204" pitchFamily="34" charset="0"/>
              </a:rPr>
              <a:t>Pre-fabricated warehouses </a:t>
            </a:r>
            <a:r>
              <a:rPr lang="en-US" sz="1700" dirty="0">
                <a:latin typeface="Calibri" panose="020F0502020204030204" pitchFamily="34" charset="0"/>
              </a:rPr>
              <a:t>where there are no permanent structures available. This is common practice in emergencies.</a:t>
            </a:r>
          </a:p>
          <a:p>
            <a:pPr marL="0" indent="0">
              <a:buNone/>
            </a:pPr>
            <a:endParaRPr lang="en-PH" sz="1700" dirty="0"/>
          </a:p>
        </p:txBody>
      </p:sp>
    </p:spTree>
    <p:extLst>
      <p:ext uri="{BB962C8B-B14F-4D97-AF65-F5344CB8AC3E}">
        <p14:creationId xmlns:p14="http://schemas.microsoft.com/office/powerpoint/2010/main" val="174079220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generated with very high confidence">
            <a:extLst>
              <a:ext uri="{FF2B5EF4-FFF2-40B4-BE49-F238E27FC236}">
                <a16:creationId xmlns:a16="http://schemas.microsoft.com/office/drawing/2014/main" id="{B6170FD0-F4ED-44C1-B38D-3E9D98E4111B}"/>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43" b="8815"/>
          <a:stretch/>
        </p:blipFill>
        <p:spPr>
          <a:xfrm>
            <a:off x="20" y="1"/>
            <a:ext cx="12191980" cy="6857999"/>
          </a:xfrm>
          <a:prstGeom prst="rect">
            <a:avLst/>
          </a:prstGeom>
        </p:spPr>
      </p:pic>
      <p:sp>
        <p:nvSpPr>
          <p:cNvPr id="2" name="Title 1">
            <a:extLst>
              <a:ext uri="{FF2B5EF4-FFF2-40B4-BE49-F238E27FC236}">
                <a16:creationId xmlns:a16="http://schemas.microsoft.com/office/drawing/2014/main" id="{9C528ED9-A333-4FF8-810E-DB14A9D84BC8}"/>
              </a:ext>
            </a:extLst>
          </p:cNvPr>
          <p:cNvSpPr>
            <a:spLocks noGrp="1"/>
          </p:cNvSpPr>
          <p:nvPr>
            <p:ph type="ctrTitle"/>
          </p:nvPr>
        </p:nvSpPr>
        <p:spPr>
          <a:xfrm>
            <a:off x="1524000" y="1122362"/>
            <a:ext cx="9144000" cy="2900518"/>
          </a:xfrm>
        </p:spPr>
        <p:txBody>
          <a:bodyPr>
            <a:normAutofit/>
          </a:bodyPr>
          <a:lstStyle/>
          <a:p>
            <a:r>
              <a:rPr lang="en-PH" b="1" dirty="0">
                <a:ln w="38100">
                  <a:solidFill>
                    <a:srgbClr val="0070C0"/>
                  </a:solidFill>
                </a:ln>
                <a:solidFill>
                  <a:srgbClr val="FFFFFF"/>
                </a:solidFill>
                <a:latin typeface="Arial" panose="020B0604020202020204" pitchFamily="34" charset="0"/>
                <a:ea typeface="Times New Roman" panose="02020603050405020304" pitchFamily="18" charset="0"/>
                <a:cs typeface="Times New Roman" panose="02020603050405020304" pitchFamily="18" charset="0"/>
              </a:rPr>
              <a:t>Warehouse Management System</a:t>
            </a:r>
            <a:endParaRPr lang="en-PH" dirty="0">
              <a:ln w="38100">
                <a:solidFill>
                  <a:srgbClr val="0070C0"/>
                </a:solidFill>
              </a:ln>
              <a:solidFill>
                <a:srgbClr val="FFFFFF"/>
              </a:solidFill>
            </a:endParaRPr>
          </a:p>
        </p:txBody>
      </p:sp>
    </p:spTree>
    <p:extLst>
      <p:ext uri="{BB962C8B-B14F-4D97-AF65-F5344CB8AC3E}">
        <p14:creationId xmlns:p14="http://schemas.microsoft.com/office/powerpoint/2010/main" val="40601257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Image result for WAREHOUSE management system CARTOON">
            <a:extLst>
              <a:ext uri="{FF2B5EF4-FFF2-40B4-BE49-F238E27FC236}">
                <a16:creationId xmlns:a16="http://schemas.microsoft.com/office/drawing/2014/main" id="{020BFBE2-2BCF-4ECC-BA26-ADBC39445E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2" b="8665"/>
          <a:stretch/>
        </p:blipFill>
        <p:spPr bwMode="auto">
          <a:xfrm>
            <a:off x="0" y="-313529"/>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56E351E-9FC7-4EFF-B7F4-9700246D441F}"/>
              </a:ext>
            </a:extLst>
          </p:cNvPr>
          <p:cNvSpPr>
            <a:spLocks noGrp="1"/>
          </p:cNvSpPr>
          <p:nvPr>
            <p:ph type="title"/>
          </p:nvPr>
        </p:nvSpPr>
        <p:spPr>
          <a:xfrm>
            <a:off x="709448" y="1913950"/>
            <a:ext cx="4204137" cy="1342754"/>
          </a:xfrm>
        </p:spPr>
        <p:txBody>
          <a:bodyPr>
            <a:normAutofit/>
          </a:bodyPr>
          <a:lstStyle/>
          <a:p>
            <a:pPr algn="ctr"/>
            <a:r>
              <a:rPr lang="en-PH" sz="3100" b="1">
                <a:latin typeface="Arial" panose="020B0604020202020204" pitchFamily="34" charset="0"/>
                <a:ea typeface="Times New Roman" panose="02020603050405020304" pitchFamily="18" charset="0"/>
                <a:cs typeface="Times New Roman" panose="02020603050405020304" pitchFamily="18" charset="0"/>
              </a:rPr>
              <a:t>Warehouse Management System</a:t>
            </a:r>
            <a:endParaRPr lang="en-PH" sz="3100"/>
          </a:p>
        </p:txBody>
      </p:sp>
      <p:cxnSp>
        <p:nvCxnSpPr>
          <p:cNvPr id="73" name="Straight Connector 7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FF8B3EA-F343-43D9-A555-49583FFB2035}"/>
              </a:ext>
            </a:extLst>
          </p:cNvPr>
          <p:cNvSpPr>
            <a:spLocks noGrp="1"/>
          </p:cNvSpPr>
          <p:nvPr>
            <p:ph idx="1"/>
          </p:nvPr>
        </p:nvSpPr>
        <p:spPr>
          <a:xfrm>
            <a:off x="183929" y="3514560"/>
            <a:ext cx="5649314" cy="3348557"/>
          </a:xfrm>
        </p:spPr>
        <p:txBody>
          <a:bodyPr anchor="ctr">
            <a:normAutofit fontScale="92500" lnSpcReduction="10000"/>
          </a:bodyPr>
          <a:lstStyle/>
          <a:p>
            <a:r>
              <a:rPr lang="en-PH" sz="3200" dirty="0">
                <a:latin typeface="Arial" panose="020B0604020202020204" pitchFamily="34" charset="0"/>
                <a:ea typeface="Times New Roman" panose="02020603050405020304" pitchFamily="18" charset="0"/>
                <a:cs typeface="Times New Roman" panose="02020603050405020304" pitchFamily="18" charset="0"/>
              </a:rPr>
              <a:t>a piece of software that controls, records and automates various warehouse operations</a:t>
            </a:r>
          </a:p>
          <a:p>
            <a:r>
              <a:rPr lang="en-PH" sz="3200" dirty="0">
                <a:latin typeface="Arial" panose="020B0604020202020204" pitchFamily="34" charset="0"/>
                <a:ea typeface="Times New Roman" panose="02020603050405020304" pitchFamily="18" charset="0"/>
                <a:cs typeface="Times New Roman" panose="02020603050405020304" pitchFamily="18" charset="0"/>
              </a:rPr>
              <a:t>increase the overall productivity and efficiency of a business’ warehousing operations</a:t>
            </a:r>
          </a:p>
          <a:p>
            <a:endParaRPr lang="en-PH" sz="3200" dirty="0"/>
          </a:p>
        </p:txBody>
      </p:sp>
    </p:spTree>
    <p:extLst>
      <p:ext uri="{BB962C8B-B14F-4D97-AF65-F5344CB8AC3E}">
        <p14:creationId xmlns:p14="http://schemas.microsoft.com/office/powerpoint/2010/main" val="435517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t="-9000" r="-10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429D8-B975-49EE-B107-A04FA10ED2F8}"/>
              </a:ext>
            </a:extLst>
          </p:cNvPr>
          <p:cNvSpPr>
            <a:spLocks noGrp="1"/>
          </p:cNvSpPr>
          <p:nvPr>
            <p:ph type="title"/>
          </p:nvPr>
        </p:nvSpPr>
        <p:spPr>
          <a:xfrm>
            <a:off x="7779432" y="140039"/>
            <a:ext cx="4431323" cy="1325563"/>
          </a:xfrm>
          <a:noFill/>
        </p:spPr>
        <p:txBody>
          <a:bodyPr>
            <a:normAutofit/>
          </a:bodyPr>
          <a:lstStyle/>
          <a:p>
            <a:r>
              <a:rPr lang="en-US" sz="5400" b="1" dirty="0">
                <a:ln w="38100">
                  <a:solidFill>
                    <a:srgbClr val="993300"/>
                  </a:solidFill>
                </a:ln>
              </a:rPr>
              <a:t>WAREHOUSING</a:t>
            </a:r>
            <a:endParaRPr lang="en-PH" sz="5400" b="1" dirty="0">
              <a:ln w="38100">
                <a:solidFill>
                  <a:srgbClr val="993300"/>
                </a:solidFill>
              </a:ln>
            </a:endParaRPr>
          </a:p>
        </p:txBody>
      </p:sp>
      <p:sp>
        <p:nvSpPr>
          <p:cNvPr id="3" name="Content Placeholder 2">
            <a:extLst>
              <a:ext uri="{FF2B5EF4-FFF2-40B4-BE49-F238E27FC236}">
                <a16:creationId xmlns:a16="http://schemas.microsoft.com/office/drawing/2014/main" id="{EA0D56F9-EE9B-4361-A754-AC5CF58016A7}"/>
              </a:ext>
            </a:extLst>
          </p:cNvPr>
          <p:cNvSpPr>
            <a:spLocks noGrp="1"/>
          </p:cNvSpPr>
          <p:nvPr>
            <p:ph idx="1"/>
          </p:nvPr>
        </p:nvSpPr>
        <p:spPr>
          <a:xfrm>
            <a:off x="8356209" y="1122240"/>
            <a:ext cx="3854546" cy="4351338"/>
          </a:xfrm>
          <a:noFill/>
        </p:spPr>
        <p:txBody>
          <a:bodyPr/>
          <a:lstStyle/>
          <a:p>
            <a:pPr marL="0" indent="0" algn="r">
              <a:buNone/>
            </a:pPr>
            <a:r>
              <a:rPr lang="en-US" dirty="0"/>
              <a:t>“A set of activities that are involved in receiving and storing of goods and preparing them for reshipment.”</a:t>
            </a:r>
          </a:p>
          <a:p>
            <a:pPr marL="0" indent="0">
              <a:buNone/>
            </a:pPr>
            <a:r>
              <a:rPr lang="en-US" dirty="0">
                <a:ln>
                  <a:solidFill>
                    <a:srgbClr val="993300"/>
                  </a:solidFill>
                </a:ln>
              </a:rPr>
              <a:t>– Robert Hughes</a:t>
            </a:r>
            <a:endParaRPr lang="en-PH" dirty="0">
              <a:ln>
                <a:solidFill>
                  <a:srgbClr val="993300"/>
                </a:solidFill>
              </a:ln>
            </a:endParaRPr>
          </a:p>
        </p:txBody>
      </p:sp>
    </p:spTree>
    <p:extLst>
      <p:ext uri="{BB962C8B-B14F-4D97-AF65-F5344CB8AC3E}">
        <p14:creationId xmlns:p14="http://schemas.microsoft.com/office/powerpoint/2010/main" val="1245311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E1DF-8B5A-4C8A-B7B3-B09C05E51C0C}"/>
              </a:ext>
            </a:extLst>
          </p:cNvPr>
          <p:cNvSpPr>
            <a:spLocks noGrp="1"/>
          </p:cNvSpPr>
          <p:nvPr>
            <p:ph type="title"/>
          </p:nvPr>
        </p:nvSpPr>
        <p:spPr>
          <a:xfrm>
            <a:off x="390279" y="365125"/>
            <a:ext cx="5120114" cy="1692794"/>
          </a:xfrm>
        </p:spPr>
        <p:txBody>
          <a:bodyPr>
            <a:normAutofit/>
          </a:bodyPr>
          <a:lstStyle/>
          <a:p>
            <a:pPr algn="ctr"/>
            <a:r>
              <a:rPr lang="en-PH" dirty="0"/>
              <a:t>MAIN FEATURES OF WMS</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A676BB-9C89-43AF-995B-8C4ABA615AC8}"/>
              </a:ext>
            </a:extLst>
          </p:cNvPr>
          <p:cNvSpPr>
            <a:spLocks noGrp="1"/>
          </p:cNvSpPr>
          <p:nvPr>
            <p:ph idx="1"/>
          </p:nvPr>
        </p:nvSpPr>
        <p:spPr>
          <a:xfrm>
            <a:off x="58802" y="2563960"/>
            <a:ext cx="7824434" cy="3462228"/>
          </a:xfrm>
        </p:spPr>
        <p:txBody>
          <a:bodyPr>
            <a:noAutofit/>
          </a:bodyPr>
          <a:lstStyle/>
          <a:p>
            <a:pPr marL="342900" lvl="0" indent="-342900">
              <a:spcBef>
                <a:spcPts val="0"/>
              </a:spcBef>
              <a:spcAft>
                <a:spcPts val="1800"/>
              </a:spcAft>
              <a:buFontTx/>
              <a:buAutoNum type="arabicPeriod"/>
            </a:pPr>
            <a:r>
              <a:rPr lang="en-PH" sz="1400" dirty="0">
                <a:latin typeface="Arial" panose="020B0604020202020204" pitchFamily="34" charset="0"/>
                <a:ea typeface="Times New Roman" panose="02020603050405020304" pitchFamily="18" charset="0"/>
                <a:cs typeface="Times New Roman" panose="02020603050405020304" pitchFamily="18" charset="0"/>
              </a:rPr>
              <a:t>Barcode scanning and radio frequency ID tagging</a:t>
            </a:r>
          </a:p>
          <a:p>
            <a:pPr marL="742950" lvl="1" indent="-285750">
              <a:spcBef>
                <a:spcPts val="0"/>
              </a:spcBef>
              <a:spcAft>
                <a:spcPts val="1800"/>
              </a:spcAft>
              <a:buFont typeface="Wingdings" panose="05000000000000000000" pitchFamily="2" charset="2"/>
              <a:buChar char="Ø"/>
            </a:pPr>
            <a:r>
              <a:rPr lang="en-PH" sz="1400" dirty="0">
                <a:latin typeface="Arial" panose="020B0604020202020204" pitchFamily="34" charset="0"/>
                <a:ea typeface="Times New Roman" panose="02020603050405020304" pitchFamily="18" charset="0"/>
                <a:cs typeface="Times New Roman" panose="02020603050405020304" pitchFamily="18" charset="0"/>
              </a:rPr>
              <a:t> help with data input, tracking what, when and how many products                                        are received, as well as where they’re stored</a:t>
            </a:r>
          </a:p>
          <a:p>
            <a:pPr marL="342900" lvl="0" indent="-342900">
              <a:spcBef>
                <a:spcPts val="0"/>
              </a:spcBef>
              <a:spcAft>
                <a:spcPts val="1800"/>
              </a:spcAft>
              <a:buFont typeface="+mj-lt"/>
              <a:buAutoNum type="arabicPeriod"/>
            </a:pPr>
            <a:r>
              <a:rPr lang="en-PH" sz="1400" dirty="0">
                <a:latin typeface="Arial" panose="020B0604020202020204" pitchFamily="34" charset="0"/>
                <a:ea typeface="Times New Roman" panose="02020603050405020304" pitchFamily="18" charset="0"/>
                <a:cs typeface="Times New Roman" panose="02020603050405020304" pitchFamily="18" charset="0"/>
              </a:rPr>
              <a:t>Order and fulfillment management</a:t>
            </a:r>
          </a:p>
          <a:p>
            <a:pPr marL="800100" lvl="1" indent="-342900">
              <a:spcBef>
                <a:spcPts val="0"/>
              </a:spcBef>
              <a:spcAft>
                <a:spcPts val="1800"/>
              </a:spcAft>
              <a:buFont typeface="Wingdings" panose="05000000000000000000" pitchFamily="2" charset="2"/>
              <a:buChar char="Ø"/>
            </a:pPr>
            <a:r>
              <a:rPr lang="en-PH" sz="1400" dirty="0">
                <a:latin typeface="Arial" panose="020B0604020202020204" pitchFamily="34" charset="0"/>
                <a:ea typeface="Times New Roman" panose="02020603050405020304" pitchFamily="18" charset="0"/>
                <a:cs typeface="Times New Roman" panose="02020603050405020304" pitchFamily="18" charset="0"/>
              </a:rPr>
              <a:t>reorder tools that provide accurate information related to when orders                               are shipped and received.</a:t>
            </a:r>
            <a:endParaRPr lang="en-PH" sz="14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spcBef>
                <a:spcPts val="0"/>
              </a:spcBef>
              <a:spcAft>
                <a:spcPts val="1800"/>
              </a:spcAft>
              <a:buFont typeface="+mj-lt"/>
              <a:buAutoNum type="arabicPeriod"/>
            </a:pPr>
            <a:r>
              <a:rPr lang="en-PH" sz="1400" dirty="0">
                <a:latin typeface="Arial" panose="020B0604020202020204" pitchFamily="34" charset="0"/>
                <a:ea typeface="Times New Roman" panose="02020603050405020304" pitchFamily="18" charset="0"/>
                <a:cs typeface="Times New Roman" panose="02020603050405020304" pitchFamily="18" charset="0"/>
              </a:rPr>
              <a:t>Real-time tracking capabilities</a:t>
            </a:r>
          </a:p>
          <a:p>
            <a:pPr marL="800100" lvl="1" indent="-342900">
              <a:spcBef>
                <a:spcPts val="0"/>
              </a:spcBef>
              <a:spcAft>
                <a:spcPts val="1800"/>
              </a:spcAft>
              <a:buFont typeface="Wingdings" panose="05000000000000000000" pitchFamily="2" charset="2"/>
              <a:buChar char="Ø"/>
            </a:pPr>
            <a:r>
              <a:rPr lang="en-PH" sz="1400" dirty="0">
                <a:latin typeface="Arial" panose="020B0604020202020204" pitchFamily="34" charset="0"/>
                <a:ea typeface="Times New Roman" panose="02020603050405020304" pitchFamily="18" charset="0"/>
                <a:cs typeface="Times New Roman" panose="02020603050405020304" pitchFamily="18" charset="0"/>
              </a:rPr>
              <a:t>tracking assets and orders as mentioned above, as well as the projects and                schedules of your warehouse employees</a:t>
            </a:r>
            <a:endParaRPr lang="en-PH" sz="14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spcBef>
                <a:spcPts val="0"/>
              </a:spcBef>
              <a:spcAft>
                <a:spcPts val="1800"/>
              </a:spcAft>
              <a:buFont typeface="+mj-lt"/>
              <a:buAutoNum type="arabicPeriod"/>
            </a:pPr>
            <a:r>
              <a:rPr lang="en-PH" sz="1400" dirty="0">
                <a:latin typeface="Arial" panose="020B0604020202020204" pitchFamily="34" charset="0"/>
                <a:ea typeface="Times New Roman" panose="02020603050405020304" pitchFamily="18" charset="0"/>
                <a:cs typeface="Times New Roman" panose="02020603050405020304" pitchFamily="18" charset="0"/>
              </a:rPr>
              <a:t>Dashboard</a:t>
            </a:r>
          </a:p>
          <a:p>
            <a:pPr marL="800100" lvl="1" indent="-342900">
              <a:spcBef>
                <a:spcPts val="0"/>
              </a:spcBef>
              <a:spcAft>
                <a:spcPts val="1800"/>
              </a:spcAft>
              <a:buFont typeface="Wingdings" panose="05000000000000000000" pitchFamily="2" charset="2"/>
              <a:buChar char="Ø"/>
            </a:pPr>
            <a:r>
              <a:rPr lang="en-PH" sz="1400" dirty="0">
                <a:latin typeface="Arial" panose="020B0604020202020204" pitchFamily="34" charset="0"/>
                <a:ea typeface="Times New Roman" panose="02020603050405020304" pitchFamily="18" charset="0"/>
                <a:cs typeface="Times New Roman" panose="02020603050405020304" pitchFamily="18" charset="0"/>
              </a:rPr>
              <a:t>allow users to view the data in an easy-to-understand manner, so they can get an overview on incoming/outgoing shipments and employee workloads, as well as where stock is and how much is in the warehouse</a:t>
            </a:r>
          </a:p>
        </p:txBody>
      </p:sp>
      <p:pic>
        <p:nvPicPr>
          <p:cNvPr id="10242" name="Picture 2" descr="Image result for WAREHOUSE OPERATION CARTOON">
            <a:extLst>
              <a:ext uri="{FF2B5EF4-FFF2-40B4-BE49-F238E27FC236}">
                <a16:creationId xmlns:a16="http://schemas.microsoft.com/office/drawing/2014/main" id="{BA0E85D7-9D2F-4827-A370-BC27FB4070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90" r="27229"/>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652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17BE31F-A129-45DD-8071-A63EC47D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7CA163AC-F477-454A-9FB4-81324C004B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609D7097-03A6-4239-A2E0-784E82C236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6">
              <a:extLst>
                <a:ext uri="{FF2B5EF4-FFF2-40B4-BE49-F238E27FC236}">
                  <a16:creationId xmlns:a16="http://schemas.microsoft.com/office/drawing/2014/main" id="{813887E5-2F5F-4C9D-92F5-F80D937A8D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7">
              <a:extLst>
                <a:ext uri="{FF2B5EF4-FFF2-40B4-BE49-F238E27FC236}">
                  <a16:creationId xmlns:a16="http://schemas.microsoft.com/office/drawing/2014/main" id="{57A4F98D-BAD2-4F7F-93D3-FD86C479A9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8">
              <a:extLst>
                <a:ext uri="{FF2B5EF4-FFF2-40B4-BE49-F238E27FC236}">
                  <a16:creationId xmlns:a16="http://schemas.microsoft.com/office/drawing/2014/main" id="{FBA2120E-6E1E-4A2B-9CD8-94C39AD806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9">
              <a:extLst>
                <a:ext uri="{FF2B5EF4-FFF2-40B4-BE49-F238E27FC236}">
                  <a16:creationId xmlns:a16="http://schemas.microsoft.com/office/drawing/2014/main" id="{264DA4AC-C3A7-46CE-96BA-018B8FCFEF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0">
              <a:extLst>
                <a:ext uri="{FF2B5EF4-FFF2-40B4-BE49-F238E27FC236}">
                  <a16:creationId xmlns:a16="http://schemas.microsoft.com/office/drawing/2014/main" id="{A73A5202-BD67-46B2-9FAB-C1B28AB424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11">
              <a:extLst>
                <a:ext uri="{FF2B5EF4-FFF2-40B4-BE49-F238E27FC236}">
                  <a16:creationId xmlns:a16="http://schemas.microsoft.com/office/drawing/2014/main" id="{01E70EE5-EE26-44BD-A18E-777A1A3D5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2">
              <a:extLst>
                <a:ext uri="{FF2B5EF4-FFF2-40B4-BE49-F238E27FC236}">
                  <a16:creationId xmlns:a16="http://schemas.microsoft.com/office/drawing/2014/main" id="{504A980C-59CB-46F2-A571-87612CDD22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3">
              <a:extLst>
                <a:ext uri="{FF2B5EF4-FFF2-40B4-BE49-F238E27FC236}">
                  <a16:creationId xmlns:a16="http://schemas.microsoft.com/office/drawing/2014/main" id="{B353B73E-7D3C-4184-87FD-295B6B3412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14">
              <a:extLst>
                <a:ext uri="{FF2B5EF4-FFF2-40B4-BE49-F238E27FC236}">
                  <a16:creationId xmlns:a16="http://schemas.microsoft.com/office/drawing/2014/main" id="{2EF8F173-9834-4DD9-B995-3F8DAAAE7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15">
              <a:extLst>
                <a:ext uri="{FF2B5EF4-FFF2-40B4-BE49-F238E27FC236}">
                  <a16:creationId xmlns:a16="http://schemas.microsoft.com/office/drawing/2014/main" id="{8A9567B5-6E50-4B28-8AC5-CDC159A897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6">
              <a:extLst>
                <a:ext uri="{FF2B5EF4-FFF2-40B4-BE49-F238E27FC236}">
                  <a16:creationId xmlns:a16="http://schemas.microsoft.com/office/drawing/2014/main" id="{F98F9214-A978-485D-814B-5FE3EC570B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7">
              <a:extLst>
                <a:ext uri="{FF2B5EF4-FFF2-40B4-BE49-F238E27FC236}">
                  <a16:creationId xmlns:a16="http://schemas.microsoft.com/office/drawing/2014/main" id="{80A8AB3C-056D-4907-ACF6-ABD5BA9052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8">
              <a:extLst>
                <a:ext uri="{FF2B5EF4-FFF2-40B4-BE49-F238E27FC236}">
                  <a16:creationId xmlns:a16="http://schemas.microsoft.com/office/drawing/2014/main" id="{CF51BEC3-1414-4B86-B1E1-0051FF1819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9">
              <a:extLst>
                <a:ext uri="{FF2B5EF4-FFF2-40B4-BE49-F238E27FC236}">
                  <a16:creationId xmlns:a16="http://schemas.microsoft.com/office/drawing/2014/main" id="{F69D94F0-358D-4931-B5CA-5A223180D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20">
              <a:extLst>
                <a:ext uri="{FF2B5EF4-FFF2-40B4-BE49-F238E27FC236}">
                  <a16:creationId xmlns:a16="http://schemas.microsoft.com/office/drawing/2014/main" id="{5CFB12DB-F2CC-466C-828B-009EA7B57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21">
              <a:extLst>
                <a:ext uri="{FF2B5EF4-FFF2-40B4-BE49-F238E27FC236}">
                  <a16:creationId xmlns:a16="http://schemas.microsoft.com/office/drawing/2014/main" id="{43D8F6E9-0540-4297-A310-D7C9FA65A0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22">
              <a:extLst>
                <a:ext uri="{FF2B5EF4-FFF2-40B4-BE49-F238E27FC236}">
                  <a16:creationId xmlns:a16="http://schemas.microsoft.com/office/drawing/2014/main" id="{077E47D8-A4D7-46C2-9EF0-AF1C777C28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23">
              <a:extLst>
                <a:ext uri="{FF2B5EF4-FFF2-40B4-BE49-F238E27FC236}">
                  <a16:creationId xmlns:a16="http://schemas.microsoft.com/office/drawing/2014/main" id="{F1D21ED2-F5A9-4411-934F-B972429F4C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24">
              <a:extLst>
                <a:ext uri="{FF2B5EF4-FFF2-40B4-BE49-F238E27FC236}">
                  <a16:creationId xmlns:a16="http://schemas.microsoft.com/office/drawing/2014/main" id="{E2EDE38A-AE13-4408-9B8B-EE6F62C910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
              <a:extLst>
                <a:ext uri="{FF2B5EF4-FFF2-40B4-BE49-F238E27FC236}">
                  <a16:creationId xmlns:a16="http://schemas.microsoft.com/office/drawing/2014/main" id="{3630CEB6-A7D8-45A1-AC44-147C2AF13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6" name="Group 95">
            <a:extLst>
              <a:ext uri="{FF2B5EF4-FFF2-40B4-BE49-F238E27FC236}">
                <a16:creationId xmlns:a16="http://schemas.microsoft.com/office/drawing/2014/main" id="{83118EC2-A2C7-4CDB-887C-21E0B0C437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7" name="Rectangle 96">
              <a:extLst>
                <a:ext uri="{FF2B5EF4-FFF2-40B4-BE49-F238E27FC236}">
                  <a16:creationId xmlns:a16="http://schemas.microsoft.com/office/drawing/2014/main" id="{E7D642C1-20ED-4515-B19F-47B6CC834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Isosceles Triangle 22">
              <a:extLst>
                <a:ext uri="{FF2B5EF4-FFF2-40B4-BE49-F238E27FC236}">
                  <a16:creationId xmlns:a16="http://schemas.microsoft.com/office/drawing/2014/main" id="{0E5C6FE8-B8C9-4163-830B-3F8E408E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E3A09EDA-AF27-4D31-8A57-4407E0574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DE9CB73E-CF41-451C-9473-143D484B52C1}"/>
              </a:ext>
            </a:extLst>
          </p:cNvPr>
          <p:cNvSpPr>
            <a:spLocks noGrp="1"/>
          </p:cNvSpPr>
          <p:nvPr>
            <p:ph type="title"/>
          </p:nvPr>
        </p:nvSpPr>
        <p:spPr>
          <a:xfrm>
            <a:off x="888631" y="2358391"/>
            <a:ext cx="3498979" cy="2453676"/>
          </a:xfrm>
        </p:spPr>
        <p:txBody>
          <a:bodyPr>
            <a:normAutofit/>
          </a:bodyPr>
          <a:lstStyle/>
          <a:p>
            <a:pPr algn="ctr"/>
            <a:r>
              <a:rPr lang="en-PH" b="1" dirty="0">
                <a:solidFill>
                  <a:srgbClr val="FFFFFF"/>
                </a:solidFill>
                <a:latin typeface="Arial" panose="020B0604020202020204" pitchFamily="34" charset="0"/>
                <a:ea typeface="Times New Roman" panose="02020603050405020304" pitchFamily="18" charset="0"/>
                <a:cs typeface="Times New Roman" panose="02020603050405020304" pitchFamily="18" charset="0"/>
              </a:rPr>
              <a:t>Who Uses a WMS?</a:t>
            </a:r>
            <a:endParaRPr lang="en-PH" dirty="0">
              <a:solidFill>
                <a:srgbClr val="FFFFFF"/>
              </a:solidFill>
            </a:endParaRPr>
          </a:p>
        </p:txBody>
      </p:sp>
      <p:pic>
        <p:nvPicPr>
          <p:cNvPr id="11266" name="Picture 2" descr="Image result for WAREHOUSE MANAGER CARTOON">
            <a:extLst>
              <a:ext uri="{FF2B5EF4-FFF2-40B4-BE49-F238E27FC236}">
                <a16:creationId xmlns:a16="http://schemas.microsoft.com/office/drawing/2014/main" id="{79AF430C-B14E-4D66-8CD9-F120C1AA63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15" r="-1" b="7229"/>
          <a:stretch/>
        </p:blipFill>
        <p:spPr bwMode="auto">
          <a:xfrm>
            <a:off x="5115908" y="804036"/>
            <a:ext cx="6274561" cy="2977469"/>
          </a:xfrm>
          <a:prstGeom prst="rect">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53CD34-1C1D-41A8-8E6D-9096070426E6}"/>
              </a:ext>
            </a:extLst>
          </p:cNvPr>
          <p:cNvSpPr>
            <a:spLocks noGrp="1"/>
          </p:cNvSpPr>
          <p:nvPr>
            <p:ph idx="1"/>
          </p:nvPr>
        </p:nvSpPr>
        <p:spPr>
          <a:xfrm>
            <a:off x="4509703" y="4267830"/>
            <a:ext cx="7609171" cy="2575883"/>
          </a:xfrm>
        </p:spPr>
        <p:txBody>
          <a:bodyPr anchor="ctr">
            <a:normAutofit fontScale="85000" lnSpcReduction="10000"/>
          </a:bodyPr>
          <a:lstStyle/>
          <a:p>
            <a:pPr marL="0" indent="0" algn="just">
              <a:buNone/>
            </a:pPr>
            <a:r>
              <a:rPr lang="en-PH" sz="2400" dirty="0">
                <a:latin typeface="Arial" panose="020B0604020202020204" pitchFamily="34" charset="0"/>
                <a:ea typeface="Times New Roman" panose="02020603050405020304" pitchFamily="18" charset="0"/>
                <a:cs typeface="Times New Roman" panose="02020603050405020304" pitchFamily="18" charset="0"/>
              </a:rPr>
              <a:t>Warehouse managers oversee the warehouse management process. Therefore, it shouldn’t come as a surprise that they’re the primary users of a warehouse management system. That said, however, they’re by no means the only ones who benefit from using it. Thanks to the labor management features found in most warehouse management systems, warehouse employees benefit from using WMS solutions as well. They can use it to view the orders that need to be processed and, more importantly, they can also view their schedule so they know what tasks they have to complete each day.</a:t>
            </a:r>
            <a:endParaRPr lang="en-PH" sz="2400" dirty="0">
              <a:latin typeface="Calibri" panose="020F0502020204030204" pitchFamily="34" charset="0"/>
              <a:ea typeface="Calibri" panose="020F0502020204030204" pitchFamily="34" charset="0"/>
              <a:cs typeface="Times New Roman" panose="02020603050405020304" pitchFamily="18" charset="0"/>
            </a:endParaRPr>
          </a:p>
          <a:p>
            <a:pPr marL="0" indent="0" algn="just">
              <a:buNone/>
            </a:pPr>
            <a:endParaRPr lang="en-PH" sz="2400" dirty="0"/>
          </a:p>
        </p:txBody>
      </p:sp>
    </p:spTree>
    <p:extLst>
      <p:ext uri="{BB962C8B-B14F-4D97-AF65-F5344CB8AC3E}">
        <p14:creationId xmlns:p14="http://schemas.microsoft.com/office/powerpoint/2010/main" val="4271231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A5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3D650D-7753-4FB9-9ACC-6050913C405C}"/>
              </a:ext>
            </a:extLst>
          </p:cNvPr>
          <p:cNvSpPr>
            <a:spLocks noGrp="1"/>
          </p:cNvSpPr>
          <p:nvPr>
            <p:ph type="title"/>
          </p:nvPr>
        </p:nvSpPr>
        <p:spPr>
          <a:xfrm>
            <a:off x="524256" y="4767072"/>
            <a:ext cx="6594189" cy="1625210"/>
          </a:xfrm>
        </p:spPr>
        <p:txBody>
          <a:bodyPr>
            <a:normAutofit/>
          </a:bodyPr>
          <a:lstStyle/>
          <a:p>
            <a:pPr algn="ctr"/>
            <a:r>
              <a:rPr lang="en-PH" b="1" dirty="0">
                <a:solidFill>
                  <a:srgbClr val="FFFFFF"/>
                </a:solidFill>
                <a:latin typeface="Arial" panose="020B0604020202020204" pitchFamily="34" charset="0"/>
                <a:ea typeface="Times New Roman" panose="02020603050405020304" pitchFamily="18" charset="0"/>
                <a:cs typeface="Times New Roman" panose="02020603050405020304" pitchFamily="18" charset="0"/>
              </a:rPr>
              <a:t>Benefits of Using a WMS</a:t>
            </a:r>
            <a:endParaRPr lang="en-PH" dirty="0">
              <a:solidFill>
                <a:srgbClr val="FFFFFF"/>
              </a:solidFill>
            </a:endParaRPr>
          </a:p>
        </p:txBody>
      </p:sp>
      <p:pic>
        <p:nvPicPr>
          <p:cNvPr id="12290" name="Picture 2" descr="Image result for WMS BENEFITS CARTOON">
            <a:extLst>
              <a:ext uri="{FF2B5EF4-FFF2-40B4-BE49-F238E27FC236}">
                <a16:creationId xmlns:a16="http://schemas.microsoft.com/office/drawing/2014/main" id="{E4DB8ECD-6FB0-4088-97EB-56DD0286DA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47486A-AC8D-4D95-9515-BC8A0F3CABD8}"/>
              </a:ext>
            </a:extLst>
          </p:cNvPr>
          <p:cNvSpPr>
            <a:spLocks noGrp="1"/>
          </p:cNvSpPr>
          <p:nvPr>
            <p:ph idx="1"/>
          </p:nvPr>
        </p:nvSpPr>
        <p:spPr>
          <a:xfrm>
            <a:off x="7534656" y="321732"/>
            <a:ext cx="4329798" cy="6214533"/>
          </a:xfrm>
        </p:spPr>
        <p:txBody>
          <a:bodyPr anchor="ctr">
            <a:normAutofit fontScale="92500"/>
          </a:bodyPr>
          <a:lstStyle/>
          <a:p>
            <a:pPr>
              <a:buFont typeface="Wingdings" panose="05000000000000000000" pitchFamily="2" charset="2"/>
              <a:buChar char="ü"/>
            </a:pPr>
            <a:r>
              <a:rPr lang="en-US" dirty="0">
                <a:solidFill>
                  <a:srgbClr val="FFFFFF"/>
                </a:solidFill>
              </a:rPr>
              <a:t>reduced operating expenses</a:t>
            </a:r>
          </a:p>
          <a:p>
            <a:pPr>
              <a:buFont typeface="Wingdings" panose="05000000000000000000" pitchFamily="2" charset="2"/>
              <a:buChar char="ü"/>
            </a:pPr>
            <a:r>
              <a:rPr lang="en-US" dirty="0">
                <a:solidFill>
                  <a:srgbClr val="FFFFFF"/>
                </a:solidFill>
              </a:rPr>
              <a:t>continuous process optimization</a:t>
            </a:r>
          </a:p>
          <a:p>
            <a:pPr>
              <a:buFont typeface="Wingdings" panose="05000000000000000000" pitchFamily="2" charset="2"/>
              <a:buChar char="ü"/>
            </a:pPr>
            <a:r>
              <a:rPr lang="en-US" dirty="0">
                <a:solidFill>
                  <a:srgbClr val="FFFFFF"/>
                </a:solidFill>
              </a:rPr>
              <a:t>enhanced security</a:t>
            </a:r>
          </a:p>
          <a:p>
            <a:pPr>
              <a:buFont typeface="Wingdings" panose="05000000000000000000" pitchFamily="2" charset="2"/>
              <a:buChar char="ü"/>
            </a:pPr>
            <a:r>
              <a:rPr lang="en-US" dirty="0">
                <a:solidFill>
                  <a:srgbClr val="FFFFFF"/>
                </a:solidFill>
              </a:rPr>
              <a:t>improved customer and supplier relationships</a:t>
            </a:r>
          </a:p>
          <a:p>
            <a:pPr>
              <a:buFont typeface="Wingdings" panose="05000000000000000000" pitchFamily="2" charset="2"/>
              <a:buChar char="ü"/>
            </a:pPr>
            <a:r>
              <a:rPr lang="en-US" dirty="0">
                <a:solidFill>
                  <a:srgbClr val="FFFFFF"/>
                </a:solidFill>
              </a:rPr>
              <a:t>maximizing their labor resources</a:t>
            </a:r>
          </a:p>
          <a:p>
            <a:pPr>
              <a:buFont typeface="Wingdings" panose="05000000000000000000" pitchFamily="2" charset="2"/>
              <a:buChar char="ü"/>
            </a:pPr>
            <a:r>
              <a:rPr lang="en-US" dirty="0">
                <a:solidFill>
                  <a:srgbClr val="FFFFFF"/>
                </a:solidFill>
              </a:rPr>
              <a:t>simplifying just-in-time inventory</a:t>
            </a:r>
          </a:p>
          <a:p>
            <a:pPr>
              <a:buFont typeface="Wingdings" panose="05000000000000000000" pitchFamily="2" charset="2"/>
              <a:buChar char="ü"/>
            </a:pPr>
            <a:r>
              <a:rPr lang="en-US" dirty="0">
                <a:solidFill>
                  <a:srgbClr val="FFFFFF"/>
                </a:solidFill>
              </a:rPr>
              <a:t>enhancing demand planning</a:t>
            </a:r>
          </a:p>
          <a:p>
            <a:pPr>
              <a:buFont typeface="Wingdings" panose="05000000000000000000" pitchFamily="2" charset="2"/>
              <a:buChar char="ü"/>
            </a:pPr>
            <a:r>
              <a:rPr lang="en-US" dirty="0">
                <a:solidFill>
                  <a:srgbClr val="FFFFFF"/>
                </a:solidFill>
              </a:rPr>
              <a:t>increasing transparency to both employees and suppliers</a:t>
            </a:r>
            <a:endParaRPr lang="en-PH" dirty="0">
              <a:solidFill>
                <a:srgbClr val="FFFFFF"/>
              </a:solidFill>
            </a:endParaRPr>
          </a:p>
        </p:txBody>
      </p:sp>
    </p:spTree>
    <p:extLst>
      <p:ext uri="{BB962C8B-B14F-4D97-AF65-F5344CB8AC3E}">
        <p14:creationId xmlns:p14="http://schemas.microsoft.com/office/powerpoint/2010/main" val="643501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580C-8D3A-4BFF-A10F-610CC4FD7AD0}"/>
              </a:ext>
            </a:extLst>
          </p:cNvPr>
          <p:cNvSpPr>
            <a:spLocks noGrp="1"/>
          </p:cNvSpPr>
          <p:nvPr>
            <p:ph type="title"/>
          </p:nvPr>
        </p:nvSpPr>
        <p:spPr>
          <a:xfrm>
            <a:off x="495728" y="480105"/>
            <a:ext cx="3558835" cy="3545552"/>
          </a:xfrm>
          <a:prstGeom prst="ellipse">
            <a:avLst/>
          </a:prstGeom>
          <a:solidFill>
            <a:srgbClr val="7B7B7B"/>
          </a:solidFill>
          <a:ln w="174625" cmpd="thinThick">
            <a:solidFill>
              <a:srgbClr val="7B7B7B"/>
            </a:solidFill>
          </a:ln>
        </p:spPr>
        <p:txBody>
          <a:bodyPr>
            <a:noAutofit/>
          </a:bodyPr>
          <a:lstStyle/>
          <a:p>
            <a:pPr algn="ctr"/>
            <a:br>
              <a:rPr lang="en-PH" sz="2800" b="1" dirty="0">
                <a:solidFill>
                  <a:srgbClr val="FFFFFF"/>
                </a:solidFill>
                <a:latin typeface="Arial" panose="020B0604020202020204" pitchFamily="34" charset="0"/>
                <a:ea typeface="Times New Roman" panose="02020603050405020304" pitchFamily="18" charset="0"/>
                <a:cs typeface="Times New Roman" panose="02020603050405020304" pitchFamily="18" charset="0"/>
              </a:rPr>
            </a:br>
            <a:r>
              <a:rPr lang="en-PH" sz="2800" b="1" dirty="0">
                <a:solidFill>
                  <a:srgbClr val="FFFFFF"/>
                </a:solidFill>
                <a:latin typeface="Arial" panose="020B0604020202020204" pitchFamily="34" charset="0"/>
                <a:ea typeface="Times New Roman" panose="02020603050405020304" pitchFamily="18" charset="0"/>
                <a:cs typeface="Times New Roman" panose="02020603050405020304" pitchFamily="18" charset="0"/>
              </a:rPr>
              <a:t>How Does Warehouse Management Affect Supply Chain </a:t>
            </a:r>
            <a:r>
              <a:rPr lang="en-PH" sz="2700" b="1" dirty="0">
                <a:solidFill>
                  <a:srgbClr val="FFFFFF"/>
                </a:solidFill>
                <a:latin typeface="Arial" panose="020B0604020202020204" pitchFamily="34" charset="0"/>
                <a:ea typeface="Times New Roman" panose="02020603050405020304" pitchFamily="18" charset="0"/>
                <a:cs typeface="Times New Roman" panose="02020603050405020304" pitchFamily="18" charset="0"/>
              </a:rPr>
              <a:t>Management?</a:t>
            </a:r>
            <a:br>
              <a:rPr lang="en-PH" sz="2800" dirty="0">
                <a:solidFill>
                  <a:srgbClr val="FFFFFF"/>
                </a:solidFill>
                <a:latin typeface="Calibri" panose="020F0502020204030204" pitchFamily="34" charset="0"/>
                <a:ea typeface="Calibri" panose="020F0502020204030204" pitchFamily="34" charset="0"/>
                <a:cs typeface="Times New Roman" panose="02020603050405020304" pitchFamily="18" charset="0"/>
              </a:rPr>
            </a:br>
            <a:endParaRPr lang="en-PH" sz="2800" dirty="0">
              <a:solidFill>
                <a:srgbClr val="FFFFFF"/>
              </a:solidFill>
            </a:endParaRPr>
          </a:p>
        </p:txBody>
      </p:sp>
      <p:pic>
        <p:nvPicPr>
          <p:cNvPr id="13314" name="Picture 2" descr="Image result for SUPPLY CHAIN CARTOON">
            <a:extLst>
              <a:ext uri="{FF2B5EF4-FFF2-40B4-BE49-F238E27FC236}">
                <a16:creationId xmlns:a16="http://schemas.microsoft.com/office/drawing/2014/main" id="{21695BF3-919F-48A7-956F-7CA4CC8D48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929"/>
          <a:stretch/>
        </p:blipFill>
        <p:spPr bwMode="auto">
          <a:xfrm>
            <a:off x="5247281" y="163754"/>
            <a:ext cx="5583046" cy="283339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77ED29-6DF7-4174-B628-6345E96D0B22}"/>
              </a:ext>
            </a:extLst>
          </p:cNvPr>
          <p:cNvSpPr>
            <a:spLocks noGrp="1"/>
          </p:cNvSpPr>
          <p:nvPr>
            <p:ph idx="1"/>
          </p:nvPr>
        </p:nvSpPr>
        <p:spPr>
          <a:xfrm>
            <a:off x="4196426" y="3212385"/>
            <a:ext cx="7737764" cy="3402365"/>
          </a:xfrm>
        </p:spPr>
        <p:txBody>
          <a:bodyPr>
            <a:normAutofit fontScale="92500" lnSpcReduction="10000"/>
          </a:bodyPr>
          <a:lstStyle/>
          <a:p>
            <a:pPr marL="0" indent="0" algn="just">
              <a:spcAft>
                <a:spcPts val="1800"/>
              </a:spcAft>
              <a:buNone/>
            </a:pPr>
            <a:r>
              <a:rPr lang="en-PH" sz="2000" dirty="0">
                <a:latin typeface="Arial" panose="020B0604020202020204" pitchFamily="34" charset="0"/>
                <a:ea typeface="Times New Roman" panose="02020603050405020304" pitchFamily="18" charset="0"/>
                <a:cs typeface="Times New Roman" panose="02020603050405020304" pitchFamily="18" charset="0"/>
              </a:rPr>
              <a:t>Warehouse management is the central link in supply chain management. It’s the all-important bridge between producing a product and delivering it to customers. Warehouse management helps organize products to make sure that they’re shipped to the right customer at the right time. This is the most important effect on the supply chain.</a:t>
            </a:r>
            <a:endParaRPr lang="en-PH" sz="20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Aft>
                <a:spcPts val="1800"/>
              </a:spcAft>
              <a:buNone/>
            </a:pPr>
            <a:r>
              <a:rPr lang="en-PH" sz="2000" dirty="0">
                <a:latin typeface="Arial" panose="020B0604020202020204" pitchFamily="34" charset="0"/>
                <a:ea typeface="Times New Roman" panose="02020603050405020304" pitchFamily="18" charset="0"/>
                <a:cs typeface="Times New Roman" panose="02020603050405020304" pitchFamily="18" charset="0"/>
              </a:rPr>
              <a:t>If your warehouse management processes become inefficient and inaccurate, it can mess up your entire operation, sending products to the wrong location, or sending the right products late. When your customers get what they want when they want it, they’re happy. But if they don’t, chances are good that they’ll stop giving you business, and start looking elsewhere.</a:t>
            </a:r>
            <a:endParaRPr lang="en-PH"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810148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Related image">
            <a:extLst>
              <a:ext uri="{FF2B5EF4-FFF2-40B4-BE49-F238E27FC236}">
                <a16:creationId xmlns:a16="http://schemas.microsoft.com/office/drawing/2014/main" id="{8CB55628-3407-4176-87D0-552729454A65}"/>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3736"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F56727-B30D-417B-9F8B-E80D3C6E29B7}"/>
              </a:ext>
            </a:extLst>
          </p:cNvPr>
          <p:cNvSpPr>
            <a:spLocks noGrp="1"/>
          </p:cNvSpPr>
          <p:nvPr>
            <p:ph type="title"/>
          </p:nvPr>
        </p:nvSpPr>
        <p:spPr>
          <a:xfrm>
            <a:off x="599662" y="1065862"/>
            <a:ext cx="6052955" cy="4726276"/>
          </a:xfrm>
        </p:spPr>
        <p:txBody>
          <a:bodyPr>
            <a:normAutofit/>
          </a:bodyPr>
          <a:lstStyle/>
          <a:p>
            <a:pPr algn="ctr"/>
            <a:r>
              <a:rPr lang="en-PH" sz="6200" b="1" dirty="0">
                <a:ln w="22225">
                  <a:solidFill>
                    <a:srgbClr val="FFFFFF"/>
                  </a:solidFill>
                </a:ln>
                <a:noFill/>
                <a:latin typeface="Arial" panose="020B0604020202020204" pitchFamily="34" charset="0"/>
                <a:ea typeface="Times New Roman" panose="02020603050405020304" pitchFamily="18" charset="0"/>
                <a:cs typeface="Times New Roman" panose="02020603050405020304" pitchFamily="18" charset="0"/>
              </a:rPr>
              <a:t>What Does Logistics Mean in Warehouse Management?</a:t>
            </a:r>
            <a:endParaRPr lang="en-PH" sz="6200" dirty="0">
              <a:ln w="22225">
                <a:solidFill>
                  <a:srgbClr val="FFFFFF"/>
                </a:solidFill>
              </a:ln>
              <a:noFill/>
            </a:endParaRPr>
          </a:p>
        </p:txBody>
      </p:sp>
      <p:cxnSp>
        <p:nvCxnSpPr>
          <p:cNvPr id="73" name="Straight Connector 72">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A385432-A6BB-4003-9327-17C210937D54}"/>
              </a:ext>
            </a:extLst>
          </p:cNvPr>
          <p:cNvSpPr>
            <a:spLocks noGrp="1"/>
          </p:cNvSpPr>
          <p:nvPr>
            <p:ph idx="1"/>
          </p:nvPr>
        </p:nvSpPr>
        <p:spPr>
          <a:xfrm>
            <a:off x="7315218" y="1"/>
            <a:ext cx="4876782" cy="6857998"/>
          </a:xfrm>
        </p:spPr>
        <p:txBody>
          <a:bodyPr anchor="ctr">
            <a:normAutofit fontScale="92500"/>
          </a:bodyPr>
          <a:lstStyle/>
          <a:p>
            <a:pPr marL="0" indent="0" algn="just">
              <a:spcAft>
                <a:spcPts val="1800"/>
              </a:spcAft>
              <a:buNone/>
            </a:pPr>
            <a:r>
              <a:rPr lang="en-PH" sz="2400" dirty="0">
                <a:solidFill>
                  <a:srgbClr val="FFFFFF"/>
                </a:solidFill>
                <a:latin typeface="Arial" panose="020B0604020202020204" pitchFamily="34" charset="0"/>
                <a:ea typeface="Times New Roman" panose="02020603050405020304" pitchFamily="18" charset="0"/>
                <a:cs typeface="Times New Roman" panose="02020603050405020304" pitchFamily="18" charset="0"/>
              </a:rPr>
              <a:t>Logistics is an</a:t>
            </a:r>
            <a:r>
              <a:rPr lang="en-PH" sz="2400" b="1" dirty="0">
                <a:latin typeface="Arial" panose="020B0604020202020204" pitchFamily="34" charset="0"/>
                <a:ea typeface="Times New Roman" panose="02020603050405020304" pitchFamily="18" charset="0"/>
                <a:cs typeface="Times New Roman" panose="02020603050405020304" pitchFamily="18" charset="0"/>
              </a:rPr>
              <a:t> </a:t>
            </a:r>
            <a:r>
              <a:rPr lang="en-PH" sz="2400" b="1" dirty="0">
                <a:latin typeface="Arial" panose="020B060402020202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umbrella term</a:t>
            </a:r>
            <a:r>
              <a:rPr lang="en-PH" sz="2400" dirty="0">
                <a:solidFill>
                  <a:srgbClr val="FFFFFF"/>
                </a:solidFill>
                <a:latin typeface="Arial" panose="020B0604020202020204" pitchFamily="34" charset="0"/>
                <a:ea typeface="Times New Roman" panose="02020603050405020304" pitchFamily="18" charset="0"/>
                <a:cs typeface="Times New Roman" panose="02020603050405020304" pitchFamily="18" charset="0"/>
              </a:rPr>
              <a:t> for various tasks related to transportation, warehousing, inventory, information management and more. These include the various processes in the supply chain that happen before, during and after warehousing.</a:t>
            </a:r>
            <a:endParaRPr lang="en-PH" sz="24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spcAft>
                <a:spcPts val="1800"/>
              </a:spcAft>
              <a:buNone/>
            </a:pPr>
            <a:r>
              <a:rPr lang="en-PH" sz="2400" dirty="0">
                <a:solidFill>
                  <a:srgbClr val="FFFFFF"/>
                </a:solidFill>
                <a:latin typeface="Arial" panose="020B0604020202020204" pitchFamily="34" charset="0"/>
                <a:ea typeface="Times New Roman" panose="02020603050405020304" pitchFamily="18" charset="0"/>
                <a:cs typeface="Times New Roman" panose="02020603050405020304" pitchFamily="18" charset="0"/>
              </a:rPr>
              <a:t>It’s important that the different functions of logistics work in tandem, so that your supply chain is as efficient as possible. This means that the initial transportation of goods is scheduled so that they arrive at the warehouse when there’s room for the inventory. Additionally, it means that those goods leave the warehouse on time, so they arrive at their destination exactly when they need to be there.</a:t>
            </a:r>
            <a:endParaRPr lang="en-PH" sz="24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2838827"/>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0"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1" name="Oval 10">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2"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4" name="Rectangle 13">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F0A10251-8D6D-48E6-B0C7-0443B38F58F3}"/>
              </a:ext>
            </a:extLst>
          </p:cNvPr>
          <p:cNvSpPr>
            <a:spLocks noGrp="1"/>
          </p:cNvSpPr>
          <p:nvPr>
            <p:ph type="title"/>
          </p:nvPr>
        </p:nvSpPr>
        <p:spPr>
          <a:xfrm>
            <a:off x="1524000" y="2514601"/>
            <a:ext cx="9144000" cy="1828800"/>
          </a:xfrm>
        </p:spPr>
        <p:txBody>
          <a:bodyPr vert="horz" lIns="91440" tIns="45720" rIns="91440" bIns="45720" rtlCol="0" anchor="ctr">
            <a:normAutofit fontScale="90000"/>
          </a:bodyPr>
          <a:lstStyle/>
          <a:p>
            <a:pPr algn="ctr"/>
            <a:r>
              <a:rPr lang="en-US" sz="13800" b="1" kern="1200" dirty="0">
                <a:solidFill>
                  <a:schemeClr val="bg2"/>
                </a:solidFill>
                <a:latin typeface="+mj-lt"/>
                <a:ea typeface="+mj-ea"/>
                <a:cs typeface="+mj-cs"/>
              </a:rPr>
              <a:t>THANK YOU</a:t>
            </a:r>
          </a:p>
        </p:txBody>
      </p:sp>
    </p:spTree>
    <p:extLst>
      <p:ext uri="{BB962C8B-B14F-4D97-AF65-F5344CB8AC3E}">
        <p14:creationId xmlns:p14="http://schemas.microsoft.com/office/powerpoint/2010/main" val="4424469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1FF0-49A4-420E-8179-1895002F7127}"/>
              </a:ext>
            </a:extLst>
          </p:cNvPr>
          <p:cNvSpPr>
            <a:spLocks noGrp="1"/>
          </p:cNvSpPr>
          <p:nvPr>
            <p:ph type="title"/>
          </p:nvPr>
        </p:nvSpPr>
        <p:spPr>
          <a:xfrm>
            <a:off x="0" y="803324"/>
            <a:ext cx="6582780" cy="2377197"/>
          </a:xfrm>
        </p:spPr>
        <p:txBody>
          <a:bodyPr>
            <a:normAutofit/>
          </a:bodyPr>
          <a:lstStyle/>
          <a:p>
            <a:pPr algn="ctr"/>
            <a:r>
              <a:rPr lang="en-US" sz="7200" b="1" dirty="0">
                <a:ln>
                  <a:solidFill>
                    <a:schemeClr val="tx1">
                      <a:lumMod val="85000"/>
                    </a:schemeClr>
                  </a:solidFill>
                </a:ln>
              </a:rPr>
              <a:t>WAREHOUSING</a:t>
            </a:r>
            <a:br>
              <a:rPr lang="en-US" sz="7200" b="1" dirty="0">
                <a:ln>
                  <a:solidFill>
                    <a:schemeClr val="tx1">
                      <a:lumMod val="85000"/>
                    </a:schemeClr>
                  </a:solidFill>
                </a:ln>
              </a:rPr>
            </a:br>
            <a:r>
              <a:rPr lang="en-US" sz="7200" b="1" dirty="0">
                <a:ln>
                  <a:solidFill>
                    <a:schemeClr val="tx1">
                      <a:lumMod val="85000"/>
                    </a:schemeClr>
                  </a:solidFill>
                </a:ln>
              </a:rPr>
              <a:t>OPERATIONS</a:t>
            </a:r>
            <a:endParaRPr lang="en-PH" sz="7200" b="1" dirty="0">
              <a:ln>
                <a:solidFill>
                  <a:schemeClr val="tx1">
                    <a:lumMod val="85000"/>
                  </a:schemeClr>
                </a:solidFill>
              </a:ln>
            </a:endParaRPr>
          </a:p>
        </p:txBody>
      </p:sp>
      <p:sp>
        <p:nvSpPr>
          <p:cNvPr id="3" name="Content Placeholder 2">
            <a:extLst>
              <a:ext uri="{FF2B5EF4-FFF2-40B4-BE49-F238E27FC236}">
                <a16:creationId xmlns:a16="http://schemas.microsoft.com/office/drawing/2014/main" id="{5464D40D-9562-489F-A75A-C6A6D71211AA}"/>
              </a:ext>
            </a:extLst>
          </p:cNvPr>
          <p:cNvSpPr>
            <a:spLocks noGrp="1"/>
          </p:cNvSpPr>
          <p:nvPr>
            <p:ph idx="1"/>
          </p:nvPr>
        </p:nvSpPr>
        <p:spPr>
          <a:xfrm>
            <a:off x="781457" y="3482080"/>
            <a:ext cx="5314543" cy="3375920"/>
          </a:xfrm>
        </p:spPr>
        <p:txBody>
          <a:bodyPr anchor="t">
            <a:normAutofit/>
          </a:bodyPr>
          <a:lstStyle/>
          <a:p>
            <a:pPr>
              <a:buFont typeface="Wingdings" panose="05000000000000000000" pitchFamily="2" charset="2"/>
              <a:buChar char="Ø"/>
            </a:pPr>
            <a:r>
              <a:rPr lang="en-US" sz="3200" dirty="0"/>
              <a:t> to satisfy customers’ needs and requirements while utilizing space, equipment, and labor effectively</a:t>
            </a:r>
            <a:endParaRPr lang="en-PH" sz="3200" dirty="0"/>
          </a:p>
        </p:txBody>
      </p:sp>
      <p:sp>
        <p:nvSpPr>
          <p:cNvPr id="71" name="Freeform: Shape 7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Related image">
            <a:extLst>
              <a:ext uri="{FF2B5EF4-FFF2-40B4-BE49-F238E27FC236}">
                <a16:creationId xmlns:a16="http://schemas.microsoft.com/office/drawing/2014/main" id="{E4BBCC42-27D7-4313-8F26-35704B8E2E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69" r="-1" b="-1"/>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4861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8CD354-050E-4EAB-AF11-BBC2E2F56DF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b="1" kern="1200">
                <a:solidFill>
                  <a:srgbClr val="FFFFFF"/>
                </a:solidFill>
                <a:latin typeface="+mj-lt"/>
                <a:ea typeface="+mj-ea"/>
                <a:cs typeface="+mj-cs"/>
              </a:rPr>
              <a:t>3 MAJOR ACTIVITIES OF WAREHOUSING</a:t>
            </a:r>
          </a:p>
        </p:txBody>
      </p:sp>
      <p:pic>
        <p:nvPicPr>
          <p:cNvPr id="1026" name="Picture 2" descr="RECEIVING&#10;â¢ Unloading and checking the shipment. The number of containers or&#10;package of materials unloaded from the carrie...">
            <a:extLst>
              <a:ext uri="{FF2B5EF4-FFF2-40B4-BE49-F238E27FC236}">
                <a16:creationId xmlns:a16="http://schemas.microsoft.com/office/drawing/2014/main" id="{B621928F-3B86-425E-A993-461E8BB796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9" t="45452" r="4704" b="24640"/>
          <a:stretch/>
        </p:blipFill>
        <p:spPr bwMode="auto">
          <a:xfrm>
            <a:off x="320040" y="863544"/>
            <a:ext cx="11496821" cy="2886012"/>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08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elated image">
            <a:extLst>
              <a:ext uri="{FF2B5EF4-FFF2-40B4-BE49-F238E27FC236}">
                <a16:creationId xmlns:a16="http://schemas.microsoft.com/office/drawing/2014/main" id="{F8AB7771-FF75-4E1D-9048-C447E7C27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614" y="2589086"/>
            <a:ext cx="4498739" cy="2755478"/>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3" name="Freeform: Shape 7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16D19B5-489A-47DC-BB6C-87AFDE875CEE}"/>
              </a:ext>
            </a:extLst>
          </p:cNvPr>
          <p:cNvSpPr>
            <a:spLocks noGrp="1"/>
          </p:cNvSpPr>
          <p:nvPr>
            <p:ph idx="1"/>
          </p:nvPr>
        </p:nvSpPr>
        <p:spPr>
          <a:xfrm>
            <a:off x="7781373" y="2424923"/>
            <a:ext cx="3627063" cy="3387145"/>
          </a:xfrm>
        </p:spPr>
        <p:txBody>
          <a:bodyPr vert="horz" lIns="91440" tIns="45720" rIns="91440" bIns="45720" rtlCol="0" anchor="ctr">
            <a:normAutofit/>
          </a:bodyPr>
          <a:lstStyle/>
          <a:p>
            <a:pPr marL="0" indent="0" algn="ctr">
              <a:buNone/>
            </a:pPr>
            <a:r>
              <a:rPr lang="en-US" sz="3500" b="1" dirty="0"/>
              <a:t>RECEIVING</a:t>
            </a:r>
          </a:p>
          <a:p>
            <a:pPr marL="742950" indent="-457200">
              <a:buFont typeface="+mj-lt"/>
              <a:buAutoNum type="arabicPeriod"/>
            </a:pPr>
            <a:r>
              <a:rPr lang="en-US" sz="2200" dirty="0"/>
              <a:t>unloading and checking the shipment</a:t>
            </a:r>
          </a:p>
          <a:p>
            <a:pPr marL="742950" indent="-457200">
              <a:buFont typeface="+mj-lt"/>
              <a:buAutoNum type="arabicPeriod"/>
            </a:pPr>
            <a:r>
              <a:rPr lang="en-US" sz="2200" dirty="0"/>
              <a:t>unpacking and inspecting the material</a:t>
            </a:r>
          </a:p>
          <a:p>
            <a:pPr marL="228600" lvl="1" indent="0">
              <a:buNone/>
            </a:pPr>
            <a:r>
              <a:rPr lang="en-US" sz="1600" dirty="0"/>
              <a:t>(correct item → quantity → condition)</a:t>
            </a:r>
          </a:p>
          <a:p>
            <a:pPr marL="742950" indent="-457200">
              <a:buFont typeface="+mj-lt"/>
              <a:buAutoNum type="arabicPeriod"/>
            </a:pPr>
            <a:r>
              <a:rPr lang="en-US" sz="2200" dirty="0"/>
              <a:t>completion of receiving report</a:t>
            </a:r>
          </a:p>
          <a:p>
            <a:pPr marL="0"/>
            <a:endParaRPr lang="en-US" sz="2200" dirty="0"/>
          </a:p>
        </p:txBody>
      </p:sp>
      <p:sp>
        <p:nvSpPr>
          <p:cNvPr id="10" name="Title 1">
            <a:extLst>
              <a:ext uri="{FF2B5EF4-FFF2-40B4-BE49-F238E27FC236}">
                <a16:creationId xmlns:a16="http://schemas.microsoft.com/office/drawing/2014/main" id="{D34C9D42-7CDC-492A-AADC-2C39D882D2FC}"/>
              </a:ext>
            </a:extLst>
          </p:cNvPr>
          <p:cNvSpPr>
            <a:spLocks noGrp="1"/>
          </p:cNvSpPr>
          <p:nvPr>
            <p:ph type="title"/>
          </p:nvPr>
        </p:nvSpPr>
        <p:spPr>
          <a:xfrm>
            <a:off x="0" y="513612"/>
            <a:ext cx="12192000" cy="1031216"/>
          </a:xfrm>
        </p:spPr>
        <p:txBody>
          <a:bodyPr anchor="b">
            <a:normAutofit/>
          </a:bodyPr>
          <a:lstStyle/>
          <a:p>
            <a:pPr algn="ctr"/>
            <a:r>
              <a:rPr lang="en-US" sz="6600" b="1" dirty="0">
                <a:ln>
                  <a:solidFill>
                    <a:srgbClr val="0070C0"/>
                  </a:solidFill>
                </a:ln>
              </a:rPr>
              <a:t>INBOUND ACTIVITIES</a:t>
            </a:r>
            <a:endParaRPr lang="en-PH" sz="6600" b="1" dirty="0">
              <a:ln>
                <a:solidFill>
                  <a:srgbClr val="0070C0"/>
                </a:solidFill>
              </a:ln>
            </a:endParaRPr>
          </a:p>
        </p:txBody>
      </p:sp>
    </p:spTree>
    <p:extLst>
      <p:ext uri="{BB962C8B-B14F-4D97-AF65-F5344CB8AC3E}">
        <p14:creationId xmlns:p14="http://schemas.microsoft.com/office/powerpoint/2010/main" val="281186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D159-3D26-42FE-BE60-1960F622136E}"/>
              </a:ext>
            </a:extLst>
          </p:cNvPr>
          <p:cNvSpPr>
            <a:spLocks noGrp="1"/>
          </p:cNvSpPr>
          <p:nvPr>
            <p:ph type="title"/>
          </p:nvPr>
        </p:nvSpPr>
        <p:spPr>
          <a:xfrm>
            <a:off x="0" y="513612"/>
            <a:ext cx="12192000" cy="1031216"/>
          </a:xfrm>
        </p:spPr>
        <p:txBody>
          <a:bodyPr anchor="b">
            <a:normAutofit/>
          </a:bodyPr>
          <a:lstStyle/>
          <a:p>
            <a:pPr algn="ctr"/>
            <a:r>
              <a:rPr lang="en-US" sz="6600" b="1" dirty="0">
                <a:ln>
                  <a:solidFill>
                    <a:srgbClr val="0070C0"/>
                  </a:solidFill>
                </a:ln>
              </a:rPr>
              <a:t>INBOUND ACTIVITIES</a:t>
            </a:r>
            <a:endParaRPr lang="en-PH" sz="6600" b="1" dirty="0">
              <a:ln>
                <a:solidFill>
                  <a:srgbClr val="0070C0"/>
                </a:solidFill>
              </a:ln>
            </a:endParaRPr>
          </a:p>
        </p:txBody>
      </p:sp>
      <p:pic>
        <p:nvPicPr>
          <p:cNvPr id="6" name="Picture 5" descr="A drawing of a cartoon character&#10;&#10;Description generated with high confidence">
            <a:extLst>
              <a:ext uri="{FF2B5EF4-FFF2-40B4-BE49-F238E27FC236}">
                <a16:creationId xmlns:a16="http://schemas.microsoft.com/office/drawing/2014/main" id="{4A6E458A-A1AF-4330-ABC7-6965AA1DE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293" y="2646504"/>
            <a:ext cx="5069382" cy="2640642"/>
          </a:xfrm>
          <a:prstGeom prst="rect">
            <a:avLst/>
          </a:prstGeom>
        </p:spPr>
      </p:pic>
      <p:sp>
        <p:nvSpPr>
          <p:cNvPr id="11" name="Freeform: Shape 1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3" name="Freeform: Shape 1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16D19B5-489A-47DC-BB6C-87AFDE875CEE}"/>
              </a:ext>
            </a:extLst>
          </p:cNvPr>
          <p:cNvSpPr>
            <a:spLocks noGrp="1"/>
          </p:cNvSpPr>
          <p:nvPr>
            <p:ph idx="1"/>
          </p:nvPr>
        </p:nvSpPr>
        <p:spPr>
          <a:xfrm>
            <a:off x="7648851" y="1923801"/>
            <a:ext cx="3946801" cy="4280675"/>
          </a:xfrm>
        </p:spPr>
        <p:txBody>
          <a:bodyPr anchor="ctr">
            <a:normAutofit lnSpcReduction="10000"/>
          </a:bodyPr>
          <a:lstStyle/>
          <a:p>
            <a:pPr marL="0" indent="0" algn="ctr">
              <a:buNone/>
            </a:pPr>
            <a:r>
              <a:rPr lang="en-US" sz="3500" b="1" dirty="0"/>
              <a:t>PUT-AWAY</a:t>
            </a:r>
          </a:p>
          <a:p>
            <a:pPr marL="514350" indent="-514350">
              <a:buFont typeface="+mj-lt"/>
              <a:buAutoNum type="arabicPeriod"/>
            </a:pPr>
            <a:r>
              <a:rPr lang="en-US" sz="2400" dirty="0"/>
              <a:t>scans the barcode and move to the given address</a:t>
            </a:r>
          </a:p>
          <a:p>
            <a:pPr marL="514350" indent="-514350">
              <a:buFont typeface="+mj-lt"/>
              <a:buAutoNum type="arabicPeriod"/>
            </a:pPr>
            <a:r>
              <a:rPr lang="en-US" sz="2400" dirty="0"/>
              <a:t>selection of warehouse location</a:t>
            </a:r>
          </a:p>
          <a:p>
            <a:pPr lvl="1">
              <a:buFont typeface="Wingdings" panose="05000000000000000000" pitchFamily="2" charset="2"/>
              <a:buChar char="q"/>
            </a:pPr>
            <a:r>
              <a:rPr lang="en-US" sz="2000" dirty="0"/>
              <a:t>product key</a:t>
            </a:r>
          </a:p>
          <a:p>
            <a:pPr lvl="1">
              <a:buFont typeface="Wingdings" panose="05000000000000000000" pitchFamily="2" charset="2"/>
              <a:buChar char="q"/>
            </a:pPr>
            <a:r>
              <a:rPr lang="en-US" sz="2000" dirty="0"/>
              <a:t>product code</a:t>
            </a:r>
          </a:p>
          <a:p>
            <a:pPr lvl="1">
              <a:buFont typeface="Wingdings" panose="05000000000000000000" pitchFamily="2" charset="2"/>
              <a:buChar char="q"/>
            </a:pPr>
            <a:r>
              <a:rPr lang="en-US" sz="2000" dirty="0"/>
              <a:t>size</a:t>
            </a:r>
          </a:p>
          <a:p>
            <a:pPr lvl="1">
              <a:buFont typeface="Wingdings" panose="05000000000000000000" pitchFamily="2" charset="2"/>
              <a:buChar char="q"/>
            </a:pPr>
            <a:r>
              <a:rPr lang="en-US" sz="2000" dirty="0"/>
              <a:t>weight</a:t>
            </a:r>
          </a:p>
          <a:p>
            <a:pPr lvl="1">
              <a:buFont typeface="Wingdings" panose="05000000000000000000" pitchFamily="2" charset="2"/>
              <a:buChar char="q"/>
            </a:pPr>
            <a:r>
              <a:rPr lang="en-US" sz="2000" dirty="0"/>
              <a:t>cost</a:t>
            </a:r>
          </a:p>
          <a:p>
            <a:pPr lvl="1">
              <a:buFont typeface="Wingdings" panose="05000000000000000000" pitchFamily="2" charset="2"/>
              <a:buChar char="q"/>
            </a:pPr>
            <a:r>
              <a:rPr lang="en-US" sz="2000" dirty="0"/>
              <a:t>color</a:t>
            </a:r>
          </a:p>
          <a:p>
            <a:pPr marL="0" indent="0">
              <a:buNone/>
            </a:pPr>
            <a:endParaRPr lang="en-PH" sz="2400" dirty="0"/>
          </a:p>
        </p:txBody>
      </p:sp>
    </p:spTree>
    <p:extLst>
      <p:ext uri="{BB962C8B-B14F-4D97-AF65-F5344CB8AC3E}">
        <p14:creationId xmlns:p14="http://schemas.microsoft.com/office/powerpoint/2010/main" val="90961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Image result for warehouse order picking cartoon blue">
            <a:extLst>
              <a:ext uri="{FF2B5EF4-FFF2-40B4-BE49-F238E27FC236}">
                <a16:creationId xmlns:a16="http://schemas.microsoft.com/office/drawing/2014/main" id="{B4760605-7B05-486F-914B-0BB6A5C875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28" b="16952"/>
          <a:stretch/>
        </p:blipFill>
        <p:spPr bwMode="auto">
          <a:xfrm>
            <a:off x="-1" y="10"/>
            <a:ext cx="12192001" cy="46669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72">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103" name="Oval 75">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9A0CC7A-3E26-4A7A-9397-B1378F226BD6}"/>
              </a:ext>
            </a:extLst>
          </p:cNvPr>
          <p:cNvSpPr>
            <a:spLocks noGrp="1"/>
          </p:cNvSpPr>
          <p:nvPr>
            <p:ph type="title"/>
          </p:nvPr>
        </p:nvSpPr>
        <p:spPr>
          <a:xfrm>
            <a:off x="7551" y="4562108"/>
            <a:ext cx="6602714" cy="1976372"/>
          </a:xfrm>
        </p:spPr>
        <p:txBody>
          <a:bodyPr>
            <a:normAutofit/>
          </a:bodyPr>
          <a:lstStyle/>
          <a:p>
            <a:r>
              <a:rPr lang="en-US" sz="5400" b="1" dirty="0">
                <a:ln>
                  <a:solidFill>
                    <a:srgbClr val="0070C0"/>
                  </a:solidFill>
                </a:ln>
                <a:solidFill>
                  <a:srgbClr val="000000"/>
                </a:solidFill>
              </a:rPr>
              <a:t>PROCESS ACTIVITIES</a:t>
            </a:r>
            <a:endParaRPr lang="en-PH" sz="5400" b="1" dirty="0">
              <a:ln>
                <a:solidFill>
                  <a:srgbClr val="0070C0"/>
                </a:solidFill>
              </a:ln>
              <a:solidFill>
                <a:srgbClr val="000000"/>
              </a:solidFill>
            </a:endParaRPr>
          </a:p>
        </p:txBody>
      </p:sp>
      <p:sp>
        <p:nvSpPr>
          <p:cNvPr id="3" name="Content Placeholder 2">
            <a:extLst>
              <a:ext uri="{FF2B5EF4-FFF2-40B4-BE49-F238E27FC236}">
                <a16:creationId xmlns:a16="http://schemas.microsoft.com/office/drawing/2014/main" id="{C9F0DBEA-5A46-4A86-83D7-743136AB7312}"/>
              </a:ext>
            </a:extLst>
          </p:cNvPr>
          <p:cNvSpPr>
            <a:spLocks noGrp="1"/>
          </p:cNvSpPr>
          <p:nvPr>
            <p:ph idx="1"/>
          </p:nvPr>
        </p:nvSpPr>
        <p:spPr>
          <a:xfrm>
            <a:off x="6091311" y="4023360"/>
            <a:ext cx="6093138" cy="2883877"/>
          </a:xfrm>
        </p:spPr>
        <p:txBody>
          <a:bodyPr anchor="ctr">
            <a:normAutofit/>
          </a:bodyPr>
          <a:lstStyle/>
          <a:p>
            <a:pPr marL="0" indent="0">
              <a:buNone/>
            </a:pPr>
            <a:r>
              <a:rPr lang="en-US" sz="2400" b="1" dirty="0">
                <a:solidFill>
                  <a:srgbClr val="000000"/>
                </a:solidFill>
              </a:rPr>
              <a:t>ORDER PICKING</a:t>
            </a:r>
          </a:p>
          <a:p>
            <a:pPr>
              <a:buFont typeface="Wingdings" panose="05000000000000000000" pitchFamily="2" charset="2"/>
              <a:buChar char="Ø"/>
            </a:pPr>
            <a:r>
              <a:rPr lang="en-US" sz="2400" dirty="0">
                <a:solidFill>
                  <a:srgbClr val="000000"/>
                </a:solidFill>
              </a:rPr>
              <a:t> process of pulling items from the inventory to fill a customer order</a:t>
            </a:r>
          </a:p>
          <a:p>
            <a:pPr marL="0" indent="0">
              <a:buNone/>
            </a:pPr>
            <a:r>
              <a:rPr lang="en-US" sz="2400" b="1" dirty="0">
                <a:solidFill>
                  <a:srgbClr val="000000"/>
                </a:solidFill>
              </a:rPr>
              <a:t>METHODS</a:t>
            </a:r>
          </a:p>
          <a:p>
            <a:pPr marL="457200" lvl="1" indent="0">
              <a:buNone/>
            </a:pPr>
            <a:r>
              <a:rPr lang="en-US" dirty="0">
                <a:solidFill>
                  <a:srgbClr val="000000"/>
                </a:solidFill>
              </a:rPr>
              <a:t>Zone Picking → specific zone</a:t>
            </a:r>
          </a:p>
          <a:p>
            <a:pPr marL="457200" lvl="1" indent="0">
              <a:buNone/>
            </a:pPr>
            <a:r>
              <a:rPr lang="en-US" dirty="0">
                <a:solidFill>
                  <a:srgbClr val="000000"/>
                </a:solidFill>
              </a:rPr>
              <a:t>Batch Picking → by batch</a:t>
            </a:r>
          </a:p>
          <a:p>
            <a:pPr marL="457200" lvl="1" indent="0">
              <a:buNone/>
            </a:pPr>
            <a:r>
              <a:rPr lang="en-US" dirty="0">
                <a:solidFill>
                  <a:srgbClr val="000000"/>
                </a:solidFill>
              </a:rPr>
              <a:t>Wave Picking → variation</a:t>
            </a:r>
          </a:p>
        </p:txBody>
      </p:sp>
    </p:spTree>
    <p:extLst>
      <p:ext uri="{BB962C8B-B14F-4D97-AF65-F5344CB8AC3E}">
        <p14:creationId xmlns:p14="http://schemas.microsoft.com/office/powerpoint/2010/main" val="2760247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1129B252-F94B-4FDF-B3B5-5F86E8E144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86" b="1418"/>
          <a:stretch/>
        </p:blipFill>
        <p:spPr bwMode="auto">
          <a:xfrm>
            <a:off x="-1" y="10"/>
            <a:ext cx="12192001" cy="466692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3" name="Oval 72">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F0DBEA-5A46-4A86-83D7-743136AB7312}"/>
              </a:ext>
            </a:extLst>
          </p:cNvPr>
          <p:cNvSpPr>
            <a:spLocks noGrp="1"/>
          </p:cNvSpPr>
          <p:nvPr>
            <p:ph idx="1"/>
          </p:nvPr>
        </p:nvSpPr>
        <p:spPr>
          <a:xfrm>
            <a:off x="6096000" y="4340027"/>
            <a:ext cx="6088449" cy="2306963"/>
          </a:xfrm>
        </p:spPr>
        <p:txBody>
          <a:bodyPr anchor="ctr">
            <a:noAutofit/>
          </a:bodyPr>
          <a:lstStyle/>
          <a:p>
            <a:pPr marL="0" indent="0">
              <a:buNone/>
            </a:pPr>
            <a:r>
              <a:rPr lang="en-US" sz="2400" b="1" dirty="0">
                <a:solidFill>
                  <a:srgbClr val="000000"/>
                </a:solidFill>
              </a:rPr>
              <a:t>REPLENISHMENT</a:t>
            </a:r>
          </a:p>
          <a:p>
            <a:pPr>
              <a:buFont typeface="Wingdings" panose="05000000000000000000" pitchFamily="2" charset="2"/>
              <a:buChar char="Ø"/>
            </a:pPr>
            <a:r>
              <a:rPr lang="en-US" sz="2400" b="1" dirty="0">
                <a:solidFill>
                  <a:srgbClr val="000000"/>
                </a:solidFill>
              </a:rPr>
              <a:t> </a:t>
            </a:r>
            <a:r>
              <a:rPr lang="en-US" sz="2400" dirty="0">
                <a:solidFill>
                  <a:srgbClr val="000000"/>
                </a:solidFill>
              </a:rPr>
              <a:t>movement of inventory from upstream to downstream</a:t>
            </a:r>
          </a:p>
          <a:p>
            <a:pPr>
              <a:buFont typeface="Wingdings" panose="05000000000000000000" pitchFamily="2" charset="2"/>
              <a:buChar char="Ø"/>
            </a:pPr>
            <a:r>
              <a:rPr lang="en-US" sz="2400" b="1" dirty="0">
                <a:solidFill>
                  <a:srgbClr val="000000"/>
                </a:solidFill>
              </a:rPr>
              <a:t> </a:t>
            </a:r>
            <a:r>
              <a:rPr lang="en-US" sz="2400" dirty="0">
                <a:solidFill>
                  <a:srgbClr val="000000"/>
                </a:solidFill>
              </a:rPr>
              <a:t>keep inventory flowing through the supply chain by maintaining efficient order</a:t>
            </a:r>
          </a:p>
          <a:p>
            <a:pPr>
              <a:buFont typeface="Wingdings" panose="05000000000000000000" pitchFamily="2" charset="2"/>
              <a:buChar char="Ø"/>
            </a:pPr>
            <a:r>
              <a:rPr lang="en-US" sz="2400" b="1" dirty="0">
                <a:solidFill>
                  <a:srgbClr val="000000"/>
                </a:solidFill>
              </a:rPr>
              <a:t> </a:t>
            </a:r>
            <a:r>
              <a:rPr lang="en-US" sz="2400" dirty="0">
                <a:solidFill>
                  <a:srgbClr val="000000"/>
                </a:solidFill>
              </a:rPr>
              <a:t>prevent costly inventory overstocking</a:t>
            </a:r>
          </a:p>
        </p:txBody>
      </p:sp>
      <p:sp>
        <p:nvSpPr>
          <p:cNvPr id="9" name="Title 1">
            <a:extLst>
              <a:ext uri="{FF2B5EF4-FFF2-40B4-BE49-F238E27FC236}">
                <a16:creationId xmlns:a16="http://schemas.microsoft.com/office/drawing/2014/main" id="{6F706877-4B03-4B36-8CB0-875E6902FF8C}"/>
              </a:ext>
            </a:extLst>
          </p:cNvPr>
          <p:cNvSpPr>
            <a:spLocks noGrp="1"/>
          </p:cNvSpPr>
          <p:nvPr>
            <p:ph type="title"/>
          </p:nvPr>
        </p:nvSpPr>
        <p:spPr>
          <a:xfrm>
            <a:off x="7551" y="4562108"/>
            <a:ext cx="6602714" cy="1976372"/>
          </a:xfrm>
        </p:spPr>
        <p:txBody>
          <a:bodyPr>
            <a:normAutofit/>
          </a:bodyPr>
          <a:lstStyle/>
          <a:p>
            <a:r>
              <a:rPr lang="en-US" sz="5400" b="1" dirty="0">
                <a:ln>
                  <a:solidFill>
                    <a:srgbClr val="0070C0"/>
                  </a:solidFill>
                </a:ln>
                <a:solidFill>
                  <a:srgbClr val="000000"/>
                </a:solidFill>
              </a:rPr>
              <a:t>PROCESS ACTIVITIES</a:t>
            </a:r>
            <a:endParaRPr lang="en-PH" sz="5400" b="1" dirty="0">
              <a:ln>
                <a:solidFill>
                  <a:srgbClr val="0070C0"/>
                </a:solidFill>
              </a:ln>
              <a:solidFill>
                <a:srgbClr val="000000"/>
              </a:solidFill>
            </a:endParaRPr>
          </a:p>
        </p:txBody>
      </p:sp>
    </p:spTree>
    <p:extLst>
      <p:ext uri="{BB962C8B-B14F-4D97-AF65-F5344CB8AC3E}">
        <p14:creationId xmlns:p14="http://schemas.microsoft.com/office/powerpoint/2010/main" val="27349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Image result for WAREHOUSE STOCK ROTATION CARTOON">
            <a:extLst>
              <a:ext uri="{FF2B5EF4-FFF2-40B4-BE49-F238E27FC236}">
                <a16:creationId xmlns:a16="http://schemas.microsoft.com/office/drawing/2014/main" id="{5642062F-02F6-44A8-8467-EB4035F538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959" b="29840"/>
          <a:stretch/>
        </p:blipFill>
        <p:spPr bwMode="auto">
          <a:xfrm>
            <a:off x="0" y="968924"/>
            <a:ext cx="12192001" cy="466692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9" name="Oval 138">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F0DBEA-5A46-4A86-83D7-743136AB7312}"/>
              </a:ext>
            </a:extLst>
          </p:cNvPr>
          <p:cNvSpPr>
            <a:spLocks noGrp="1"/>
          </p:cNvSpPr>
          <p:nvPr>
            <p:ph idx="1"/>
          </p:nvPr>
        </p:nvSpPr>
        <p:spPr>
          <a:xfrm>
            <a:off x="5880295" y="4705782"/>
            <a:ext cx="6304154" cy="1509935"/>
          </a:xfrm>
        </p:spPr>
        <p:txBody>
          <a:bodyPr anchor="ctr">
            <a:noAutofit/>
          </a:bodyPr>
          <a:lstStyle/>
          <a:p>
            <a:pPr marL="0" indent="0">
              <a:buNone/>
            </a:pPr>
            <a:r>
              <a:rPr lang="en-US" sz="1800" b="1" dirty="0">
                <a:solidFill>
                  <a:srgbClr val="000000"/>
                </a:solidFill>
              </a:rPr>
              <a:t>STOCK ROTATION</a:t>
            </a:r>
          </a:p>
          <a:p>
            <a:pPr>
              <a:buFont typeface="Wingdings" panose="05000000000000000000" pitchFamily="2" charset="2"/>
              <a:buChar char="Ø"/>
            </a:pPr>
            <a:r>
              <a:rPr lang="en-US" sz="1800" b="1" dirty="0">
                <a:solidFill>
                  <a:srgbClr val="000000"/>
                </a:solidFill>
              </a:rPr>
              <a:t> </a:t>
            </a:r>
            <a:r>
              <a:rPr lang="en-US" sz="1800" dirty="0">
                <a:solidFill>
                  <a:srgbClr val="000000"/>
                </a:solidFill>
              </a:rPr>
              <a:t>arrange the oldest units in inventory so they are sold before the newer unit</a:t>
            </a:r>
            <a:endParaRPr lang="en-PH" sz="1800" b="1" dirty="0">
              <a:solidFill>
                <a:srgbClr val="000000"/>
              </a:solidFill>
            </a:endParaRPr>
          </a:p>
          <a:p>
            <a:pPr>
              <a:buFont typeface="Wingdings" panose="05000000000000000000" pitchFamily="2" charset="2"/>
              <a:buChar char="Ø"/>
            </a:pPr>
            <a:r>
              <a:rPr lang="en-US" sz="1800" b="1" dirty="0">
                <a:solidFill>
                  <a:srgbClr val="000000"/>
                </a:solidFill>
              </a:rPr>
              <a:t> </a:t>
            </a:r>
            <a:r>
              <a:rPr lang="en-PH" sz="1800" dirty="0">
                <a:solidFill>
                  <a:srgbClr val="000000"/>
                </a:solidFill>
              </a:rPr>
              <a:t>reduce the losses from deterioration and obsolescence</a:t>
            </a:r>
          </a:p>
          <a:p>
            <a:pPr marL="0" indent="0">
              <a:buNone/>
            </a:pPr>
            <a:r>
              <a:rPr lang="en-US" sz="1600" b="1" dirty="0">
                <a:solidFill>
                  <a:srgbClr val="000000"/>
                </a:solidFill>
              </a:rPr>
              <a:t>M</a:t>
            </a:r>
            <a:r>
              <a:rPr lang="en-PH" sz="1600" b="1" dirty="0">
                <a:solidFill>
                  <a:srgbClr val="000000"/>
                </a:solidFill>
              </a:rPr>
              <a:t>ETHODS:</a:t>
            </a:r>
          </a:p>
          <a:p>
            <a:r>
              <a:rPr lang="en-US" sz="1600" dirty="0">
                <a:solidFill>
                  <a:srgbClr val="000000"/>
                </a:solidFill>
              </a:rPr>
              <a:t>F</a:t>
            </a:r>
            <a:r>
              <a:rPr lang="en-PH" sz="1600" dirty="0">
                <a:solidFill>
                  <a:srgbClr val="000000"/>
                </a:solidFill>
              </a:rPr>
              <a:t>IFO -  First In, First Out</a:t>
            </a:r>
          </a:p>
          <a:p>
            <a:r>
              <a:rPr lang="en-US" sz="1600" dirty="0">
                <a:solidFill>
                  <a:srgbClr val="000000"/>
                </a:solidFill>
              </a:rPr>
              <a:t>L</a:t>
            </a:r>
            <a:r>
              <a:rPr lang="en-PH" sz="1600" dirty="0">
                <a:solidFill>
                  <a:srgbClr val="000000"/>
                </a:solidFill>
              </a:rPr>
              <a:t>IFO – Last In, First Out</a:t>
            </a:r>
          </a:p>
          <a:p>
            <a:r>
              <a:rPr lang="en-US" sz="1600" dirty="0">
                <a:solidFill>
                  <a:srgbClr val="000000"/>
                </a:solidFill>
              </a:rPr>
              <a:t>B</a:t>
            </a:r>
            <a:r>
              <a:rPr lang="en-PH" sz="1600" dirty="0" err="1">
                <a:solidFill>
                  <a:srgbClr val="000000"/>
                </a:solidFill>
              </a:rPr>
              <a:t>ar</a:t>
            </a:r>
            <a:r>
              <a:rPr lang="en-PH" sz="1600" dirty="0">
                <a:solidFill>
                  <a:srgbClr val="000000"/>
                </a:solidFill>
              </a:rPr>
              <a:t> Code of Date of Manufacture System</a:t>
            </a:r>
          </a:p>
        </p:txBody>
      </p:sp>
      <p:pic>
        <p:nvPicPr>
          <p:cNvPr id="2054" name="Picture 6" descr="Image result for WAREHOUSE STOCK ROTATION CARTOON">
            <a:extLst>
              <a:ext uri="{FF2B5EF4-FFF2-40B4-BE49-F238E27FC236}">
                <a16:creationId xmlns:a16="http://schemas.microsoft.com/office/drawing/2014/main" id="{8194348B-9BBC-4BDD-9647-EC67714B52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462"/>
          <a:stretch/>
        </p:blipFill>
        <p:spPr bwMode="auto">
          <a:xfrm>
            <a:off x="1" y="7853"/>
            <a:ext cx="12192000" cy="257438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8EE7973-F35E-49AE-877C-C2164050BC66}"/>
              </a:ext>
            </a:extLst>
          </p:cNvPr>
          <p:cNvSpPr txBox="1">
            <a:spLocks/>
          </p:cNvSpPr>
          <p:nvPr/>
        </p:nvSpPr>
        <p:spPr>
          <a:xfrm>
            <a:off x="7551" y="4562108"/>
            <a:ext cx="6602714" cy="19763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rgbClr val="0070C0"/>
                  </a:solidFill>
                </a:ln>
                <a:solidFill>
                  <a:srgbClr val="000000"/>
                </a:solidFill>
              </a:rPr>
              <a:t>PROCESS ACTIVITIES</a:t>
            </a:r>
            <a:endParaRPr lang="en-PH" sz="5400" b="1" dirty="0">
              <a:ln>
                <a:solidFill>
                  <a:srgbClr val="0070C0"/>
                </a:solidFill>
              </a:ln>
              <a:solidFill>
                <a:srgbClr val="000000"/>
              </a:solidFill>
            </a:endParaRPr>
          </a:p>
        </p:txBody>
      </p:sp>
    </p:spTree>
    <p:extLst>
      <p:ext uri="{BB962C8B-B14F-4D97-AF65-F5344CB8AC3E}">
        <p14:creationId xmlns:p14="http://schemas.microsoft.com/office/powerpoint/2010/main" val="2919504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A30B219E78D345942AB1DCD13860ED" ma:contentTypeVersion="8" ma:contentTypeDescription="Create a new document." ma:contentTypeScope="" ma:versionID="b0b1ef25a2a583e1f1cde2f05b92a0a8">
  <xsd:schema xmlns:xsd="http://www.w3.org/2001/XMLSchema" xmlns:xs="http://www.w3.org/2001/XMLSchema" xmlns:p="http://schemas.microsoft.com/office/2006/metadata/properties" xmlns:ns2="c8845538-67c9-4884-bbf4-1f9dea180f19" targetNamespace="http://schemas.microsoft.com/office/2006/metadata/properties" ma:root="true" ma:fieldsID="e712c8564088e7ab48ee35233daad363" ns2:_="">
    <xsd:import namespace="c8845538-67c9-4884-bbf4-1f9dea180f1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845538-67c9-4884-bbf4-1f9dea180f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C875EB-9475-4DE1-94B3-0B12D787572A}"/>
</file>

<file path=customXml/itemProps2.xml><?xml version="1.0" encoding="utf-8"?>
<ds:datastoreItem xmlns:ds="http://schemas.openxmlformats.org/officeDocument/2006/customXml" ds:itemID="{64BA9856-8A97-4754-92D5-294C9C2452D9}"/>
</file>

<file path=docProps/app.xml><?xml version="1.0" encoding="utf-8"?>
<Properties xmlns="http://schemas.openxmlformats.org/officeDocument/2006/extended-properties" xmlns:vt="http://schemas.openxmlformats.org/officeDocument/2006/docPropsVTypes">
  <TotalTime>0</TotalTime>
  <Words>804</Words>
  <Application>Microsoft Office PowerPoint</Application>
  <PresentationFormat>Widescreen</PresentationFormat>
  <Paragraphs>98</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jaf-facitweb</vt:lpstr>
      <vt:lpstr>Times New Roman</vt:lpstr>
      <vt:lpstr>Wingdings</vt:lpstr>
      <vt:lpstr>Office Theme</vt:lpstr>
      <vt:lpstr>WAREHOUSE OPERATIONS</vt:lpstr>
      <vt:lpstr>WAREHOUSING</vt:lpstr>
      <vt:lpstr>WAREHOUSING OPERATIONS</vt:lpstr>
      <vt:lpstr>3 MAJOR ACTIVITIES OF WAREHOUSING</vt:lpstr>
      <vt:lpstr>INBOUND ACTIVITIES</vt:lpstr>
      <vt:lpstr>INBOUND ACTIVITIES</vt:lpstr>
      <vt:lpstr>PROCESS ACTIVITIES</vt:lpstr>
      <vt:lpstr>PROCESS ACTIVITIES</vt:lpstr>
      <vt:lpstr>PowerPoint Presentation</vt:lpstr>
      <vt:lpstr>PowerPoint Presentation</vt:lpstr>
      <vt:lpstr>PowerPoint Presentation</vt:lpstr>
      <vt:lpstr>ARRANGING YOUR WAREHOUSE</vt:lpstr>
      <vt:lpstr>1. General warehouse layout</vt:lpstr>
      <vt:lpstr>2. Labelling areas of your warehouse</vt:lpstr>
      <vt:lpstr>3. How to arrange inventory in the warehouse</vt:lpstr>
      <vt:lpstr>4. Don’t be afraid to rearrange </vt:lpstr>
      <vt:lpstr>TYPES OF WAREHOUSE SPACE</vt:lpstr>
      <vt:lpstr>Warehouse Management System</vt:lpstr>
      <vt:lpstr>Warehouse Management System</vt:lpstr>
      <vt:lpstr>MAIN FEATURES OF WMS</vt:lpstr>
      <vt:lpstr>Who Uses a WMS?</vt:lpstr>
      <vt:lpstr>Benefits of Using a WMS</vt:lpstr>
      <vt:lpstr> How Does Warehouse Management Affect Supply Chain Management? </vt:lpstr>
      <vt:lpstr>What Does Logistics Mean in Warehouse Management?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WAREHOUSE OPERATIONS</dc:title>
  <dc:creator>mecmatibag@gmail.com</dc:creator>
  <cp:lastModifiedBy>mecmatibag@gmail.com</cp:lastModifiedBy>
  <cp:revision>7</cp:revision>
  <dcterms:created xsi:type="dcterms:W3CDTF">2018-09-05T14:22:03Z</dcterms:created>
  <dcterms:modified xsi:type="dcterms:W3CDTF">2018-09-07T10:49:51Z</dcterms:modified>
</cp:coreProperties>
</file>